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1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5" r:id="rId18"/>
    <p:sldId id="271" r:id="rId19"/>
    <p:sldId id="272" r:id="rId20"/>
    <p:sldId id="273" r:id="rId21"/>
    <p:sldId id="280" r:id="rId22"/>
    <p:sldId id="276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CC00"/>
    <a:srgbClr val="800000"/>
    <a:srgbClr val="006600"/>
    <a:srgbClr val="00FFFF"/>
    <a:srgbClr val="31C7DB"/>
    <a:srgbClr val="00FF00"/>
    <a:srgbClr val="993300"/>
    <a:srgbClr val="3333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>
        <p:scale>
          <a:sx n="75" d="100"/>
          <a:sy n="75" d="100"/>
        </p:scale>
        <p:origin x="-1248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575C-C8AA-4E19-B4CF-3CF801DF5A0C}" type="datetimeFigureOut">
              <a:rPr lang="ru-RU" smtClean="0"/>
              <a:pPr/>
              <a:t>16.11.2013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302B0-C643-4344-A828-5C3AEE1C3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575C-C8AA-4E19-B4CF-3CF801DF5A0C}" type="datetimeFigureOut">
              <a:rPr lang="ru-RU" smtClean="0"/>
              <a:pPr/>
              <a:t>16.11.2013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302B0-C643-4344-A828-5C3AEE1C3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575C-C8AA-4E19-B4CF-3CF801DF5A0C}" type="datetimeFigureOut">
              <a:rPr lang="ru-RU" smtClean="0"/>
              <a:pPr/>
              <a:t>16.11.2013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302B0-C643-4344-A828-5C3AEE1C3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575C-C8AA-4E19-B4CF-3CF801DF5A0C}" type="datetimeFigureOut">
              <a:rPr lang="ru-RU" smtClean="0"/>
              <a:pPr/>
              <a:t>16.11.2013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302B0-C643-4344-A828-5C3AEE1C3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575C-C8AA-4E19-B4CF-3CF801DF5A0C}" type="datetimeFigureOut">
              <a:rPr lang="ru-RU" smtClean="0"/>
              <a:pPr/>
              <a:t>16.11.2013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302B0-C643-4344-A828-5C3AEE1C3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575C-C8AA-4E19-B4CF-3CF801DF5A0C}" type="datetimeFigureOut">
              <a:rPr lang="ru-RU" smtClean="0"/>
              <a:pPr/>
              <a:t>16.11.2013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302B0-C643-4344-A828-5C3AEE1C3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575C-C8AA-4E19-B4CF-3CF801DF5A0C}" type="datetimeFigureOut">
              <a:rPr lang="ru-RU" smtClean="0"/>
              <a:pPr/>
              <a:t>16.11.2013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302B0-C643-4344-A828-5C3AEE1C3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575C-C8AA-4E19-B4CF-3CF801DF5A0C}" type="datetimeFigureOut">
              <a:rPr lang="ru-RU" smtClean="0"/>
              <a:pPr/>
              <a:t>16.11.2013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302B0-C643-4344-A828-5C3AEE1C3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575C-C8AA-4E19-B4CF-3CF801DF5A0C}" type="datetimeFigureOut">
              <a:rPr lang="ru-RU" smtClean="0"/>
              <a:pPr/>
              <a:t>16.11.2013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302B0-C643-4344-A828-5C3AEE1C3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575C-C8AA-4E19-B4CF-3CF801DF5A0C}" type="datetimeFigureOut">
              <a:rPr lang="ru-RU" smtClean="0"/>
              <a:pPr/>
              <a:t>16.11.2013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302B0-C643-4344-A828-5C3AEE1C3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575C-C8AA-4E19-B4CF-3CF801DF5A0C}" type="datetimeFigureOut">
              <a:rPr lang="ru-RU" smtClean="0"/>
              <a:pPr/>
              <a:t>16.11.2013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302B0-C643-4344-A828-5C3AEE1C3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575C-C8AA-4E19-B4CF-3CF801DF5A0C}" type="datetimeFigureOut">
              <a:rPr lang="ru-RU" smtClean="0"/>
              <a:pPr/>
              <a:t>16.11.2013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302B0-C643-4344-A828-5C3AEE1C3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audio" Target="../media/media3.wav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tags" Target="../tags/tag1.xml"/><Relationship Id="rId6" Type="http://schemas.microsoft.com/office/2007/relationships/media" Target="../media/media3.wav"/><Relationship Id="rId11" Type="http://schemas.openxmlformats.org/officeDocument/2006/relationships/image" Target="../media/image2.png"/><Relationship Id="rId5" Type="http://schemas.openxmlformats.org/officeDocument/2006/relationships/audio" Target="../media/media2.mp3"/><Relationship Id="rId1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microsoft.com/office/2007/relationships/media" Target="../media/media2.mp3"/><Relationship Id="rId9" Type="http://schemas.openxmlformats.org/officeDocument/2006/relationships/image" Target="../media/image1.jpeg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media12.wav"/><Relationship Id="rId7" Type="http://schemas.openxmlformats.org/officeDocument/2006/relationships/image" Target="../media/image60.gif"/><Relationship Id="rId2" Type="http://schemas.microsoft.com/office/2007/relationships/media" Target="../media/media12.wav"/><Relationship Id="rId1" Type="http://schemas.openxmlformats.org/officeDocument/2006/relationships/tags" Target="../tags/tag10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gif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gif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audio" Target="../media/media15.wav"/><Relationship Id="rId7" Type="http://schemas.openxmlformats.org/officeDocument/2006/relationships/image" Target="../media/image76.gif"/><Relationship Id="rId2" Type="http://schemas.microsoft.com/office/2007/relationships/media" Target="../media/media15.wav"/><Relationship Id="rId1" Type="http://schemas.openxmlformats.org/officeDocument/2006/relationships/tags" Target="../tags/tag11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audio" Target="../media/media16.wav"/><Relationship Id="rId7" Type="http://schemas.openxmlformats.org/officeDocument/2006/relationships/image" Target="../media/image82.gif"/><Relationship Id="rId2" Type="http://schemas.microsoft.com/office/2007/relationships/media" Target="../media/media16.wav"/><Relationship Id="rId1" Type="http://schemas.openxmlformats.org/officeDocument/2006/relationships/tags" Target="../tags/tag12.xml"/><Relationship Id="rId6" Type="http://schemas.openxmlformats.org/officeDocument/2006/relationships/image" Target="../media/image81.png"/><Relationship Id="rId5" Type="http://schemas.openxmlformats.org/officeDocument/2006/relationships/image" Target="../media/image80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audio" Target="../media/media17.wav"/><Relationship Id="rId7" Type="http://schemas.openxmlformats.org/officeDocument/2006/relationships/image" Target="../media/image87.gif"/><Relationship Id="rId12" Type="http://schemas.microsoft.com/office/2007/relationships/hdphoto" Target="../media/hdphoto7.wdp"/><Relationship Id="rId2" Type="http://schemas.microsoft.com/office/2007/relationships/media" Target="../media/media17.wav"/><Relationship Id="rId1" Type="http://schemas.openxmlformats.org/officeDocument/2006/relationships/tags" Target="../tags/tag13.xml"/><Relationship Id="rId6" Type="http://schemas.openxmlformats.org/officeDocument/2006/relationships/image" Target="../media/image86.gif"/><Relationship Id="rId11" Type="http://schemas.openxmlformats.org/officeDocument/2006/relationships/image" Target="../media/image90.png"/><Relationship Id="rId5" Type="http://schemas.openxmlformats.org/officeDocument/2006/relationships/image" Target="../media/image85.gif"/><Relationship Id="rId10" Type="http://schemas.openxmlformats.org/officeDocument/2006/relationships/image" Target="../media/image8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Relationship Id="rId1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6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95.gif"/><Relationship Id="rId5" Type="http://schemas.openxmlformats.org/officeDocument/2006/relationships/image" Target="../media/image94.gif"/><Relationship Id="rId10" Type="http://schemas.openxmlformats.org/officeDocument/2006/relationships/image" Target="../media/image99.pn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gif"/><Relationship Id="rId3" Type="http://schemas.openxmlformats.org/officeDocument/2006/relationships/audio" Target="../media/media19.wav"/><Relationship Id="rId7" Type="http://schemas.openxmlformats.org/officeDocument/2006/relationships/image" Target="../media/image102.gif"/><Relationship Id="rId2" Type="http://schemas.microsoft.com/office/2007/relationships/media" Target="../media/media19.wav"/><Relationship Id="rId1" Type="http://schemas.openxmlformats.org/officeDocument/2006/relationships/tags" Target="../tags/tag14.xml"/><Relationship Id="rId6" Type="http://schemas.openxmlformats.org/officeDocument/2006/relationships/image" Target="../media/image101.gif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gif"/><Relationship Id="rId13" Type="http://schemas.openxmlformats.org/officeDocument/2006/relationships/image" Target="../media/image113.png"/><Relationship Id="rId3" Type="http://schemas.openxmlformats.org/officeDocument/2006/relationships/audio" Target="../media/media20.wav"/><Relationship Id="rId7" Type="http://schemas.openxmlformats.org/officeDocument/2006/relationships/image" Target="../media/image108.gif"/><Relationship Id="rId12" Type="http://schemas.microsoft.com/office/2007/relationships/hdphoto" Target="../media/hdphoto9.wdp"/><Relationship Id="rId2" Type="http://schemas.microsoft.com/office/2007/relationships/media" Target="../media/media20.wav"/><Relationship Id="rId1" Type="http://schemas.openxmlformats.org/officeDocument/2006/relationships/tags" Target="../tags/tag15.xml"/><Relationship Id="rId6" Type="http://schemas.openxmlformats.org/officeDocument/2006/relationships/image" Target="../media/image107.gif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audio" Target="../media/media21.wav"/><Relationship Id="rId7" Type="http://schemas.openxmlformats.org/officeDocument/2006/relationships/image" Target="../media/image116.jpeg"/><Relationship Id="rId2" Type="http://schemas.microsoft.com/office/2007/relationships/media" Target="../media/media21.wav"/><Relationship Id="rId1" Type="http://schemas.openxmlformats.org/officeDocument/2006/relationships/tags" Target="../tags/tag16.xml"/><Relationship Id="rId6" Type="http://schemas.openxmlformats.org/officeDocument/2006/relationships/image" Target="../media/image115.jpeg"/><Relationship Id="rId5" Type="http://schemas.openxmlformats.org/officeDocument/2006/relationships/image" Target="../media/image114.gif"/><Relationship Id="rId10" Type="http://schemas.openxmlformats.org/officeDocument/2006/relationships/image" Target="../media/image1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media4.wav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21.gif"/><Relationship Id="rId5" Type="http://schemas.openxmlformats.org/officeDocument/2006/relationships/image" Target="../media/image120.jpeg"/><Relationship Id="rId10" Type="http://schemas.openxmlformats.org/officeDocument/2006/relationships/image" Target="../media/image123.png"/><Relationship Id="rId4" Type="http://schemas.openxmlformats.org/officeDocument/2006/relationships/image" Target="../media/image119.jpe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13" Type="http://schemas.openxmlformats.org/officeDocument/2006/relationships/image" Target="../media/image132.png"/><Relationship Id="rId3" Type="http://schemas.openxmlformats.org/officeDocument/2006/relationships/audio" Target="../media/media23.wav"/><Relationship Id="rId7" Type="http://schemas.openxmlformats.org/officeDocument/2006/relationships/image" Target="../media/image126.gif"/><Relationship Id="rId12" Type="http://schemas.openxmlformats.org/officeDocument/2006/relationships/image" Target="../media/image131.png"/><Relationship Id="rId2" Type="http://schemas.microsoft.com/office/2007/relationships/media" Target="../media/media23.wav"/><Relationship Id="rId1" Type="http://schemas.openxmlformats.org/officeDocument/2006/relationships/tags" Target="../tags/tag17.xml"/><Relationship Id="rId6" Type="http://schemas.openxmlformats.org/officeDocument/2006/relationships/image" Target="../media/image125.jpeg"/><Relationship Id="rId11" Type="http://schemas.openxmlformats.org/officeDocument/2006/relationships/image" Target="../media/image130.png"/><Relationship Id="rId5" Type="http://schemas.openxmlformats.org/officeDocument/2006/relationships/image" Target="../media/image124.jpeg"/><Relationship Id="rId10" Type="http://schemas.openxmlformats.org/officeDocument/2006/relationships/image" Target="../media/image129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8.gif"/><Relationship Id="rId14" Type="http://schemas.openxmlformats.org/officeDocument/2006/relationships/image" Target="../media/image13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media24.wav"/><Relationship Id="rId7" Type="http://schemas.openxmlformats.org/officeDocument/2006/relationships/image" Target="../media/image136.png"/><Relationship Id="rId2" Type="http://schemas.microsoft.com/office/2007/relationships/media" Target="../media/media24.wav"/><Relationship Id="rId1" Type="http://schemas.openxmlformats.org/officeDocument/2006/relationships/tags" Target="../tags/tag18.xml"/><Relationship Id="rId6" Type="http://schemas.openxmlformats.org/officeDocument/2006/relationships/image" Target="../media/image135.png"/><Relationship Id="rId5" Type="http://schemas.openxmlformats.org/officeDocument/2006/relationships/image" Target="../media/image134.gif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audio" Target="../media/media25.wav"/><Relationship Id="rId7" Type="http://schemas.openxmlformats.org/officeDocument/2006/relationships/image" Target="../media/image141.png"/><Relationship Id="rId2" Type="http://schemas.microsoft.com/office/2007/relationships/media" Target="../media/media25.wav"/><Relationship Id="rId1" Type="http://schemas.openxmlformats.org/officeDocument/2006/relationships/tags" Target="../tags/tag19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7.gif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146.gif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gif"/><Relationship Id="rId9" Type="http://schemas.openxmlformats.org/officeDocument/2006/relationships/image" Target="../media/image1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5.wav"/><Relationship Id="rId7" Type="http://schemas.openxmlformats.org/officeDocument/2006/relationships/image" Target="../media/image20.png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6.wav"/><Relationship Id="rId7" Type="http://schemas.openxmlformats.org/officeDocument/2006/relationships/image" Target="../media/image25.png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7.wav"/><Relationship Id="rId7" Type="http://schemas.openxmlformats.org/officeDocument/2006/relationships/image" Target="../media/image29.png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8.wav"/><Relationship Id="rId7" Type="http://schemas.openxmlformats.org/officeDocument/2006/relationships/image" Target="../media/image33.jpeg"/><Relationship Id="rId12" Type="http://schemas.microsoft.com/office/2007/relationships/hdphoto" Target="../media/hdphoto4.wdp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9.wav"/><Relationship Id="rId7" Type="http://schemas.openxmlformats.org/officeDocument/2006/relationships/image" Target="../media/image39.gif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1.gif"/><Relationship Id="rId3" Type="http://schemas.openxmlformats.org/officeDocument/2006/relationships/audio" Target="../media/media10.wav"/><Relationship Id="rId7" Type="http://schemas.openxmlformats.org/officeDocument/2006/relationships/image" Target="../media/image45.gif"/><Relationship Id="rId12" Type="http://schemas.openxmlformats.org/officeDocument/2006/relationships/image" Target="../media/image50.gif"/><Relationship Id="rId2" Type="http://schemas.microsoft.com/office/2007/relationships/media" Target="../media/media10.wav"/><Relationship Id="rId16" Type="http://schemas.openxmlformats.org/officeDocument/2006/relationships/image" Target="../media/image54.png"/><Relationship Id="rId1" Type="http://schemas.openxmlformats.org/officeDocument/2006/relationships/tags" Target="../tags/tag8.xml"/><Relationship Id="rId6" Type="http://schemas.openxmlformats.org/officeDocument/2006/relationships/image" Target="../media/image44.gif"/><Relationship Id="rId11" Type="http://schemas.openxmlformats.org/officeDocument/2006/relationships/image" Target="../media/image49.gif"/><Relationship Id="rId5" Type="http://schemas.openxmlformats.org/officeDocument/2006/relationships/image" Target="../media/image43.gif"/><Relationship Id="rId15" Type="http://schemas.openxmlformats.org/officeDocument/2006/relationships/image" Target="../media/image53.gif"/><Relationship Id="rId10" Type="http://schemas.openxmlformats.org/officeDocument/2006/relationships/image" Target="../media/image48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media11.wav"/><Relationship Id="rId7" Type="http://schemas.microsoft.com/office/2007/relationships/hdphoto" Target="../media/hdphoto5.wdp"/><Relationship Id="rId2" Type="http://schemas.microsoft.com/office/2007/relationships/media" Target="../media/media11.wav"/><Relationship Id="rId1" Type="http://schemas.openxmlformats.org/officeDocument/2006/relationships/tags" Target="../tags/tag9.xml"/><Relationship Id="rId6" Type="http://schemas.openxmlformats.org/officeDocument/2006/relationships/image" Target="../media/image56.jpeg"/><Relationship Id="rId5" Type="http://schemas.openxmlformats.org/officeDocument/2006/relationships/image" Target="../media/image55.gif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43318"/>
            <a:ext cx="766834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00FFFF"/>
                  </a:solidFill>
                  <a:prstDash val="solid"/>
                  <a:miter lim="800000"/>
                </a:ln>
                <a:solidFill>
                  <a:srgbClr val="00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МБДОУ  « Детский сад общеразвивающего вида № 1 </a:t>
            </a:r>
          </a:p>
          <a:p>
            <a:pPr algn="ctr"/>
            <a:r>
              <a:rPr lang="ru-RU" sz="4000" b="1" dirty="0" smtClean="0">
                <a:ln w="18000">
                  <a:solidFill>
                    <a:srgbClr val="00FFFF"/>
                  </a:solidFill>
                  <a:prstDash val="solid"/>
                  <a:miter lim="800000"/>
                </a:ln>
                <a:solidFill>
                  <a:srgbClr val="00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г. Сосногорска»</a:t>
            </a:r>
            <a:endParaRPr lang="ru-RU" sz="4000" b="1" dirty="0">
              <a:ln w="18000">
                <a:solidFill>
                  <a:srgbClr val="00FFFF"/>
                </a:solidFill>
                <a:prstDash val="solid"/>
                <a:miter lim="800000"/>
              </a:ln>
              <a:solidFill>
                <a:srgbClr val="00CC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 rot="21439835">
            <a:off x="3926756" y="5851629"/>
            <a:ext cx="5184576" cy="1006371"/>
          </a:xfrm>
          <a:prstGeom prst="rect">
            <a:avLst/>
          </a:prstGeom>
          <a:noFill/>
        </p:spPr>
        <p:txBody>
          <a:bodyPr wrap="none" rtlCol="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Воспитатель 1 квалификационной категории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Демидова Раиса Алексеевна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91" t="-1585" r="16483" b="-1"/>
          <a:stretch/>
        </p:blipFill>
        <p:spPr bwMode="auto">
          <a:xfrm>
            <a:off x="323528" y="1642067"/>
            <a:ext cx="3986681" cy="45724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4179">
            <a:off x="4931620" y="2126348"/>
            <a:ext cx="3608387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58" y="4240657"/>
            <a:ext cx="1654161" cy="149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524" y="1902183"/>
            <a:ext cx="1670058" cy="15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03600"/>
            <a:ext cx="1950019" cy="175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комплекс 0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syurpriz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0499">
            <a:off x="-323679" y="873703"/>
            <a:ext cx="5735187" cy="55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016"/>
            <a:ext cx="31273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464" y="1406525"/>
            <a:ext cx="1652587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24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778">
        <p:sndAc>
          <p:endSnd/>
        </p:sndAc>
      </p:transition>
    </mc:Choice>
    <mc:Fallback xmlns="">
      <p:transition spd="slow" advClick="0" advTm="9778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9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numSld="999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  <p:extLst mod="1">
    <p:ext uri="{E180D4A7-C9FB-4DFB-919C-405C955672EB}">
      <p14:showEvtLst xmlns:p14="http://schemas.microsoft.com/office/powerpoint/2010/main">
        <p14:playEvt time="8184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64705" y="-10035"/>
            <a:ext cx="92890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>
                  <a:solidFill>
                    <a:srgbClr val="00FF0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Коммуникативные  танцы</a:t>
            </a:r>
            <a:endParaRPr lang="ru-RU" sz="6600" dirty="0">
              <a:ln>
                <a:solidFill>
                  <a:srgbClr val="00FF00"/>
                </a:solidFill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1449" y="1196752"/>
            <a:ext cx="4578583" cy="584775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Здравствуй, друг!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1449" y="1805972"/>
            <a:ext cx="43204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Зашагали ножки прямо по дорожке.                 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Весело гуляли и друга повстречали.                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Здравствуй, здравствуй, милый друг!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Ты посмотри вокруг.                                    Ты мне только  улыбнись!                 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Крепко обнимись!                                      </a:t>
            </a:r>
            <a:endParaRPr lang="ru-RU" sz="28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2" name="Picture 4" descr="http://images49.fotosik.pl/24/95813f1b7388668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4129" y="764704"/>
            <a:ext cx="5444793" cy="3952921"/>
          </a:xfrm>
          <a:prstGeom prst="rect">
            <a:avLst/>
          </a:prstGeom>
          <a:noFill/>
        </p:spPr>
      </p:pic>
      <p:pic>
        <p:nvPicPr>
          <p:cNvPr id="8" name="Рисунок 7" descr="http://stat20.privet.ru/lr/0b2123d9b7ef53250c953a7651dca1bd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2525" y="3883232"/>
            <a:ext cx="5789276" cy="275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mg7.proshkolu.ru/content/media/pic/std/4000000/3104000/3103581-94af4f088b891d1c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3789040"/>
            <a:ext cx="1368152" cy="120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03">
        <p:circle/>
        <p:sndAc>
          <p:endSnd/>
        </p:sndAc>
      </p:transition>
    </mc:Choice>
    <mc:Fallback xmlns="">
      <p:transition spd="slow" advTm="4203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motto.net.ua/old_site/img/textures/1306093318_E7E5EBE5EDEEE920F4EE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www.silvitablanco.com.ar/winnie_pooh/spring/00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060060"/>
            <a:ext cx="4464496" cy="3830200"/>
          </a:xfrm>
          <a:prstGeom prst="rect">
            <a:avLst/>
          </a:prstGeom>
          <a:noFill/>
        </p:spPr>
      </p:pic>
      <p:pic>
        <p:nvPicPr>
          <p:cNvPr id="4" name="Picture 9" descr="http://img-fotki.yandex.ru/get/4603/fot462.14b/0_46116_fdfe0c6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17840"/>
            <a:ext cx="5688632" cy="144016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5580112" y="1772816"/>
            <a:ext cx="3384376" cy="4176464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inherit"/>
                <a:ea typeface="Times New Roman" pitchFamily="18" charset="0"/>
                <a:cs typeface="Arial" pitchFamily="34" charset="0"/>
              </a:rPr>
              <a:t>«Овощи»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Ослик ходит выбирает,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Что сначала съесть не знает.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Наверху созрела слива,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 внизу растет крапива,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Слева – свекла, справа – брюква,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Слева – тыква, справа – клюква,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Снизу – свежая трава,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Сверху – сочная ботва.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Выбрать ничего не смог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 без сил на землю слег</a:t>
            </a:r>
            <a:r>
              <a:rPr lang="ru-RU" sz="1100" dirty="0" smtClean="0">
                <a:solidFill>
                  <a:srgbClr val="373737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9" descr="http://img-fotki.yandex.ru/get/4603/fot462.14b/0_46116_fdfe0c6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5368" y="5589240"/>
            <a:ext cx="5688632" cy="1440160"/>
          </a:xfrm>
          <a:prstGeom prst="rect">
            <a:avLst/>
          </a:prstGeom>
          <a:noFill/>
        </p:spPr>
      </p:pic>
      <p:pic>
        <p:nvPicPr>
          <p:cNvPr id="9" name="Picture 5" descr="http://f5.ifotki.info/org/3e1e94acf368afc373af2a239559cd625f6d815014023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38975" y="836712"/>
            <a:ext cx="2105025" cy="134302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97292" y="23647"/>
            <a:ext cx="80288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Гимнастика  для  глаз</a:t>
            </a:r>
            <a:endParaRPr lang="ru-RU" sz="6600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Picture 7" descr="http://www.wiki.vladimir.i-edu.ru/images/0/0f/Babochka-9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1229" y="1049286"/>
            <a:ext cx="2088232" cy="1875657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59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88640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>
                  <a:solidFill>
                    <a:srgbClr val="00FF0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Самомассаж  и  массаж</a:t>
            </a:r>
            <a:endParaRPr lang="ru-RU" sz="6000" b="1" dirty="0">
              <a:ln>
                <a:solidFill>
                  <a:srgbClr val="00FF00"/>
                </a:solidFill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Табличка 4"/>
          <p:cNvSpPr/>
          <p:nvPr/>
        </p:nvSpPr>
        <p:spPr>
          <a:xfrm>
            <a:off x="0" y="1026448"/>
            <a:ext cx="5437112" cy="5426888"/>
          </a:xfrm>
          <a:prstGeom prst="plaque">
            <a:avLst/>
          </a:prstGeom>
          <a:solidFill>
            <a:srgbClr val="00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МАЛЯР 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Маляр заборы красит, не любит отдыхать,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Мы тоже взяли кисти и будем помогать!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 Метлой наш дворник машет, не любит отдыхать,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Метлу берём, ребята, и будем помогать!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Портной всё шьёт иголкой, не любит отдыхать,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Скорей возьмём иголки и будем помогать!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 Вот повар суп мешает, не любит отдыхать,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Мы тоже взяли ложки и будем суп мешать!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Вот плотник пилит доски, не любит отдыхать,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Пилу берём, ребята, и будем помогать!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Косарь косою косит, не любит отдыхать,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Мы тоже взяли косы и будем помогать!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 А пианист играет, не любит отдыхать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И мы на пианино решили поиграть!</a:t>
            </a:r>
            <a:endParaRPr lang="ru-RU" sz="1600" dirty="0">
              <a:solidFill>
                <a:srgbClr val="FF00FF"/>
              </a:solidFill>
            </a:endParaRPr>
          </a:p>
        </p:txBody>
      </p:sp>
      <p:pic>
        <p:nvPicPr>
          <p:cNvPr id="6" name="Picture 4" descr="http://imagehost.spark-media.ru/i4/E27BA781-C9CF-2B08-1FFC-7FB48C73B14D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92696"/>
            <a:ext cx="762000" cy="108012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801" y="3478052"/>
            <a:ext cx="4746792" cy="32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557" y="1793195"/>
            <a:ext cx="189103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645" y="404664"/>
            <a:ext cx="3347393" cy="379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7" b="39939"/>
          <a:stretch/>
        </p:blipFill>
        <p:spPr bwMode="auto">
          <a:xfrm rot="14024340">
            <a:off x="-611194" y="5346559"/>
            <a:ext cx="2539292" cy="126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3" b="19984"/>
          <a:stretch/>
        </p:blipFill>
        <p:spPr bwMode="auto">
          <a:xfrm rot="10592769">
            <a:off x="3596200" y="799101"/>
            <a:ext cx="1951598" cy="232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875">
        <p:circle/>
        <p:sndAc>
          <p:endSnd/>
        </p:sndAc>
      </p:transition>
    </mc:Choice>
    <mc:Fallback xmlns="">
      <p:transition spd="slow" advTm="2875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8892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>
                  <a:solidFill>
                    <a:srgbClr val="00FF0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Дыхательная гимнастика</a:t>
            </a:r>
            <a:endParaRPr lang="ru-RU" sz="6000" dirty="0">
              <a:ln>
                <a:solidFill>
                  <a:srgbClr val="00FF00"/>
                </a:solidFill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3" descr="C:\Documents and Settings\Admin\Рабочий стол\Дитя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131840" y="3054871"/>
            <a:ext cx="2520280" cy="30243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508104" y="1124744"/>
            <a:ext cx="36358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</a:rPr>
              <a:t>Рисунок на окне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Ребенок выдыхает на стекло или зеркало так, чтобы оно затуманилось, после чего пальцем рисует на нем заданную фигурку.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u="sng" dirty="0" smtClean="0">
                <a:solidFill>
                  <a:srgbClr val="002060"/>
                </a:solidFill>
              </a:rPr>
              <a:t>Снегопад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Сделать «снежинки»- маленькие комочки ваты иди бумаги. Просим малыша устроить снегопад – класть «снежинки» на ладонь и сдувать их.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u="sng" dirty="0" smtClean="0">
                <a:solidFill>
                  <a:srgbClr val="002060"/>
                </a:solidFill>
              </a:rPr>
              <a:t>Бабочки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Вырезать из бумаги маленьких бабочек и подвесить их на нитках. Предложить ребенку дуть на бабочек так, чтобы они летали</a:t>
            </a:r>
            <a:r>
              <a:rPr lang="ru-RU" b="1" dirty="0" smtClean="0">
                <a:solidFill>
                  <a:srgbClr val="3333FF"/>
                </a:solidFill>
              </a:rPr>
              <a:t>.</a:t>
            </a:r>
            <a:endParaRPr lang="ru-RU" b="1" dirty="0">
              <a:solidFill>
                <a:srgbClr val="3333FF"/>
              </a:solidFill>
            </a:endParaRPr>
          </a:p>
        </p:txBody>
      </p:sp>
      <p:pic>
        <p:nvPicPr>
          <p:cNvPr id="8" name="Picture 10" descr="http://s2.rimg.info/6530e8776b99b3e3afeebcc35f521e9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368" y="2423919"/>
            <a:ext cx="981075" cy="1095376"/>
          </a:xfrm>
          <a:prstGeom prst="rect">
            <a:avLst/>
          </a:prstGeom>
          <a:noFill/>
        </p:spPr>
      </p:pic>
      <p:pic>
        <p:nvPicPr>
          <p:cNvPr id="9" name="Picture 8" descr="http://s004.radikal.ru/i206/1101/ba/d2614c2de99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82079" y="4293096"/>
            <a:ext cx="1061921" cy="1115592"/>
          </a:xfrm>
          <a:prstGeom prst="rect">
            <a:avLst/>
          </a:prstGeom>
          <a:noFill/>
        </p:spPr>
      </p:pic>
      <p:sp>
        <p:nvSpPr>
          <p:cNvPr id="11" name="Пятно 1 10"/>
          <p:cNvSpPr/>
          <p:nvPr/>
        </p:nvSpPr>
        <p:spPr>
          <a:xfrm>
            <a:off x="2555776" y="620688"/>
            <a:ext cx="3240360" cy="2808312"/>
          </a:xfrm>
          <a:prstGeom prst="irregularSeal1">
            <a:avLst/>
          </a:prstGeom>
          <a:solidFill>
            <a:srgbClr val="FF00FF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FF00"/>
                </a:solidFill>
              </a:rPr>
              <a:t>корректирует нарушения речевого дыхания </a:t>
            </a:r>
          </a:p>
        </p:txBody>
      </p:sp>
      <p:sp>
        <p:nvSpPr>
          <p:cNvPr id="12" name="Пятно 1 11"/>
          <p:cNvSpPr/>
          <p:nvPr/>
        </p:nvSpPr>
        <p:spPr>
          <a:xfrm>
            <a:off x="107504" y="1124744"/>
            <a:ext cx="3024336" cy="3362672"/>
          </a:xfrm>
          <a:prstGeom prst="irregularSeal1">
            <a:avLst/>
          </a:prstGeom>
          <a:solidFill>
            <a:srgbClr val="00FF00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помогает выработать диафрагмальное дыхание </a:t>
            </a:r>
          </a:p>
        </p:txBody>
      </p:sp>
      <p:sp>
        <p:nvSpPr>
          <p:cNvPr id="13" name="Пятно 1 12"/>
          <p:cNvSpPr/>
          <p:nvPr/>
        </p:nvSpPr>
        <p:spPr>
          <a:xfrm>
            <a:off x="132910" y="3429000"/>
            <a:ext cx="3672408" cy="3352065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вырабатывает силу и правильное распределение выдоха.</a:t>
            </a:r>
          </a:p>
        </p:txBody>
      </p:sp>
      <p:pic>
        <p:nvPicPr>
          <p:cNvPr id="25602" name="Picture 2" descr="http://slecinky.eu/images/5745184443717645425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960" y="5517232"/>
            <a:ext cx="1143000" cy="1123950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0118" y="5810277"/>
            <a:ext cx="35052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164">
        <p:split orient="vert"/>
        <p:sndAc>
          <p:endSnd/>
        </p:sndAc>
      </p:transition>
    </mc:Choice>
    <mc:Fallback xmlns="">
      <p:transition spd="slow" advTm="9164">
        <p:split orient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http://www.proshkolu.ru/content/media/pic/std/1000000/493000/492346-5593fdaa8294f8d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959" y="49758"/>
            <a:ext cx="1857375" cy="1429892"/>
          </a:xfrm>
          <a:prstGeom prst="rect">
            <a:avLst/>
          </a:prstGeom>
          <a:noFill/>
        </p:spPr>
      </p:pic>
      <p:pic>
        <p:nvPicPr>
          <p:cNvPr id="4" name="Picture 18" descr="http://www.proshkolu.ru/content/media/pic/std/1000000/493000/492346-5593fdaa8294f8d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0358" y="4187994"/>
            <a:ext cx="1857375" cy="1429892"/>
          </a:xfrm>
          <a:prstGeom prst="rect">
            <a:avLst/>
          </a:prstGeom>
          <a:noFill/>
        </p:spPr>
      </p:pic>
      <p:pic>
        <p:nvPicPr>
          <p:cNvPr id="5" name="Picture 18" descr="http://www.proshkolu.ru/content/media/pic/std/1000000/493000/492346-5593fdaa8294f8d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8707" y="507831"/>
            <a:ext cx="1857375" cy="1429892"/>
          </a:xfrm>
          <a:prstGeom prst="rect">
            <a:avLst/>
          </a:prstGeom>
          <a:noFill/>
        </p:spPr>
      </p:pic>
      <p:pic>
        <p:nvPicPr>
          <p:cNvPr id="6" name="Picture 18" descr="http://www.proshkolu.ru/content/media/pic/std/1000000/493000/492346-5593fdaa8294f8d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57685"/>
            <a:ext cx="1857375" cy="1429892"/>
          </a:xfrm>
          <a:prstGeom prst="rect">
            <a:avLst/>
          </a:prstGeom>
          <a:noFill/>
        </p:spPr>
      </p:pic>
      <p:pic>
        <p:nvPicPr>
          <p:cNvPr id="7" name="Picture 18" descr="http://www.proshkolu.ru/content/media/pic/std/1000000/493000/492346-5593fdaa8294f8d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6782" y="4180200"/>
            <a:ext cx="1857375" cy="1429892"/>
          </a:xfrm>
          <a:prstGeom prst="rect">
            <a:avLst/>
          </a:prstGeom>
          <a:noFill/>
        </p:spPr>
      </p:pic>
      <p:pic>
        <p:nvPicPr>
          <p:cNvPr id="9" name="Picture 18" descr="http://www.proshkolu.ru/content/media/pic/std/1000000/493000/492346-5593fdaa8294f8d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5319" y="3830068"/>
            <a:ext cx="1857375" cy="1429892"/>
          </a:xfrm>
          <a:prstGeom prst="rect">
            <a:avLst/>
          </a:prstGeom>
          <a:noFill/>
        </p:spPr>
      </p:pic>
      <p:pic>
        <p:nvPicPr>
          <p:cNvPr id="10" name="Picture 18" descr="http://www.proshkolu.ru/content/media/pic/std/1000000/493000/492346-5593fdaa8294f8d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7656" y="3192275"/>
            <a:ext cx="1857375" cy="142989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619672" y="0"/>
            <a:ext cx="6624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>
                  <a:solidFill>
                    <a:srgbClr val="00FF0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Минуты шалости</a:t>
            </a:r>
            <a:endParaRPr lang="ru-RU" sz="6000" dirty="0">
              <a:ln>
                <a:solidFill>
                  <a:srgbClr val="00FF00"/>
                </a:solidFill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51467" y="5371037"/>
            <a:ext cx="6678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Коммуникативные танцы   между занятиями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http://www.pic4you.ru/allimage/y2011/08-08/12216/110102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414" y="4779776"/>
            <a:ext cx="2232248" cy="1676220"/>
          </a:xfrm>
          <a:prstGeom prst="rect">
            <a:avLst/>
          </a:prstGeom>
          <a:noFill/>
        </p:spPr>
      </p:pic>
      <p:pic>
        <p:nvPicPr>
          <p:cNvPr id="15" name="Picture 2" descr="http://www.nivagold.ru/raznoe1/uragan/Photo%2003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983" y="1715197"/>
            <a:ext cx="714375" cy="1190625"/>
          </a:xfrm>
          <a:prstGeom prst="rect">
            <a:avLst/>
          </a:prstGeom>
          <a:noFill/>
        </p:spPr>
      </p:pic>
      <p:pic>
        <p:nvPicPr>
          <p:cNvPr id="16" name="Picture 2" descr="http://www.nivagold.ru/raznoe1/uragan/Photo%2003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2996952"/>
            <a:ext cx="714375" cy="1190625"/>
          </a:xfrm>
          <a:prstGeom prst="rect">
            <a:avLst/>
          </a:prstGeom>
          <a:noFill/>
        </p:spPr>
      </p:pic>
      <p:pic>
        <p:nvPicPr>
          <p:cNvPr id="17" name="Picture 2" descr="http://www.nivagold.ru/raznoe1/uragan/Photo%2003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60434" y="2040613"/>
            <a:ext cx="714375" cy="1190625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3"/>
          <a:stretch/>
        </p:blipFill>
        <p:spPr bwMode="auto">
          <a:xfrm>
            <a:off x="2251467" y="1015663"/>
            <a:ext cx="4785081" cy="303097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580">
    <p:push dir="u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016" y="3114668"/>
            <a:ext cx="32038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Ежик съежился, свернулся,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Развернулся, потянулся,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Раз, два, три, четыре, пять,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Ежик съежился опять.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1026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23529" y="1700808"/>
            <a:ext cx="2376264" cy="864096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"Ежик"</a:t>
            </a:r>
            <a:endParaRPr lang="ru-RU" sz="3600" kern="10" spc="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8" name="Picture 4" descr="http://img0.liveinternet.ru/images/attach/c/4/81/149/81149798_40a305da3c8c79d530b0cc503eb2654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161" y="1850529"/>
            <a:ext cx="1905000" cy="1428750"/>
          </a:xfrm>
          <a:prstGeom prst="rect">
            <a:avLst/>
          </a:prstGeom>
          <a:noFill/>
        </p:spPr>
      </p:pic>
      <p:pic>
        <p:nvPicPr>
          <p:cNvPr id="8" name="Picture 2" descr="http://s2.rimg.info/8617fcf97f999af47dd9577aaf56de0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93521" y="2798804"/>
            <a:ext cx="1584176" cy="1584176"/>
          </a:xfrm>
          <a:prstGeom prst="rect">
            <a:avLst/>
          </a:prstGeom>
          <a:noFill/>
        </p:spPr>
      </p:pic>
      <p:pic>
        <p:nvPicPr>
          <p:cNvPr id="9" name="Picture 2" descr="http://img0.liveinternet.ru/images/attach/c/4/82/216/82216790_2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3897" y="5157192"/>
            <a:ext cx="2160240" cy="122413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3528" y="11663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>
                  <a:solidFill>
                    <a:srgbClr val="00FF0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Игровой </a:t>
            </a:r>
            <a:r>
              <a:rPr lang="ru-RU" sz="6000" b="1" dirty="0" err="1" smtClean="0">
                <a:ln>
                  <a:solidFill>
                    <a:srgbClr val="00FF0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стретчинг</a:t>
            </a:r>
            <a:endParaRPr lang="ru-RU" sz="6000" dirty="0">
              <a:ln>
                <a:solidFill>
                  <a:srgbClr val="00FF00"/>
                </a:solidFill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976" y="1850529"/>
            <a:ext cx="4235785" cy="2823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003" y="1141324"/>
            <a:ext cx="1847850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8" t="23285" b="3314"/>
          <a:stretch/>
        </p:blipFill>
        <p:spPr bwMode="auto">
          <a:xfrm>
            <a:off x="5098803" y="4382980"/>
            <a:ext cx="3888432" cy="2271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8155">
            <a:off x="6376788" y="638494"/>
            <a:ext cx="32258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249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wwalls.ru/large/201210/54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728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i55.tinypic.com/2a82kg9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13716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i55.tinypic.com/2a82kg9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3972" y="5178066"/>
            <a:ext cx="13716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55.tinypic.com/2a82kg9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18267" y="202632"/>
            <a:ext cx="13716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55.tinypic.com/2a82kg9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9952" y="5060960"/>
            <a:ext cx="13716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1619673" y="1"/>
            <a:ext cx="5904655" cy="980727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Р</a:t>
            </a:r>
            <a:r>
              <a:rPr lang="ru-RU" sz="3600" kern="10" spc="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итмопластика</a:t>
            </a:r>
            <a:endParaRPr lang="ru-RU" sz="3600" kern="10" spc="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79512" y="3071991"/>
            <a:ext cx="3026060" cy="1988969"/>
          </a:xfrm>
          <a:prstGeom prst="ellipse">
            <a:avLst/>
          </a:prstGeom>
          <a:solidFill>
            <a:srgbClr val="FF00FF"/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развивает умение правильно и красиво двигаться </a:t>
            </a:r>
          </a:p>
        </p:txBody>
      </p:sp>
      <p:sp>
        <p:nvSpPr>
          <p:cNvPr id="10" name="Овал 9"/>
          <p:cNvSpPr/>
          <p:nvPr/>
        </p:nvSpPr>
        <p:spPr>
          <a:xfrm>
            <a:off x="6043609" y="3056848"/>
            <a:ext cx="3061683" cy="2088232"/>
          </a:xfrm>
          <a:prstGeom prst="ellipse">
            <a:avLst/>
          </a:prstGeom>
          <a:solidFill>
            <a:srgbClr val="FF00FF"/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развивает умение чувствовать и передавать характер музыки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115616" y="1127775"/>
            <a:ext cx="2808312" cy="2016224"/>
          </a:xfrm>
          <a:prstGeom prst="ellipse">
            <a:avLst/>
          </a:prstGeom>
          <a:solidFill>
            <a:srgbClr val="FF00FF"/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развивает чувство ритма, музыкальный слух и вкус</a:t>
            </a:r>
          </a:p>
        </p:txBody>
      </p:sp>
      <p:sp>
        <p:nvSpPr>
          <p:cNvPr id="12" name="Овал 11"/>
          <p:cNvSpPr/>
          <p:nvPr/>
        </p:nvSpPr>
        <p:spPr>
          <a:xfrm>
            <a:off x="5161638" y="1036365"/>
            <a:ext cx="2756629" cy="2035626"/>
          </a:xfrm>
          <a:prstGeom prst="ellipse">
            <a:avLst/>
          </a:prstGeom>
          <a:solidFill>
            <a:srgbClr val="FF00FF"/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укрепляет различные группы мышц и осанку</a:t>
            </a:r>
          </a:p>
        </p:txBody>
      </p:sp>
      <p:pic>
        <p:nvPicPr>
          <p:cNvPr id="14" name="Picture 2" descr="http://images.blog-24.com/1270000/1267000/126749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5710" y="2174665"/>
            <a:ext cx="2652474" cy="4401977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t="17506" r="12877" b="2964"/>
          <a:stretch/>
        </p:blipFill>
        <p:spPr bwMode="auto">
          <a:xfrm rot="3243122">
            <a:off x="3065125" y="1376400"/>
            <a:ext cx="2808412" cy="27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b="22354"/>
          <a:stretch/>
        </p:blipFill>
        <p:spPr bwMode="auto">
          <a:xfrm rot="10082651">
            <a:off x="7205424" y="5153680"/>
            <a:ext cx="2082349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7647" y="5060960"/>
            <a:ext cx="2285918" cy="206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94">
        <p:split orient="vert"/>
        <p:sndAc>
          <p:endSnd/>
        </p:sndAc>
      </p:transition>
    </mc:Choice>
    <mc:Fallback xmlns="">
      <p:transition spd="slow" advTm="4094">
        <p:split orient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260648"/>
            <a:ext cx="7776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Музыкотерапия</a:t>
            </a:r>
            <a:endParaRPr lang="ru-RU" sz="5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8" descr="http://pic4you.ru/allimage/y2011/08-08/12216/110125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52361">
            <a:off x="2463640" y="3143159"/>
            <a:ext cx="4762500" cy="2705100"/>
          </a:xfrm>
          <a:prstGeom prst="rect">
            <a:avLst/>
          </a:prstGeom>
          <a:noFill/>
        </p:spPr>
      </p:pic>
      <p:pic>
        <p:nvPicPr>
          <p:cNvPr id="5" name="Picture 10" descr="http://www.poetryclub.com.ua/upload/poem_all/00396945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3972" y="26186"/>
            <a:ext cx="4859310" cy="5717560"/>
          </a:xfrm>
          <a:prstGeom prst="rect">
            <a:avLst/>
          </a:prstGeom>
          <a:noFill/>
        </p:spPr>
      </p:pic>
      <p:pic>
        <p:nvPicPr>
          <p:cNvPr id="6" name="Picture 6" descr="http://userimages04-akm.imvu.com/productdata/stickers_4af22e14f05ad10beae335077f30bd1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46320">
            <a:off x="121355" y="3915111"/>
            <a:ext cx="3600400" cy="2448272"/>
          </a:xfrm>
          <a:prstGeom prst="rect">
            <a:avLst/>
          </a:prstGeom>
          <a:noFill/>
        </p:spPr>
      </p:pic>
      <p:pic>
        <p:nvPicPr>
          <p:cNvPr id="7" name="Рисунок 6" descr="http://s018.radikal.ru/i506/1209/7b/733bd5893d58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64612" y="1441392"/>
            <a:ext cx="2232248" cy="229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166739" y="5852616"/>
            <a:ext cx="773963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i="1" dirty="0" smtClean="0">
                <a:solidFill>
                  <a:srgbClr val="FFC000"/>
                </a:solidFill>
              </a:rPr>
              <a:t>«Слушать музыку- это искусство,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i="1" dirty="0" smtClean="0">
                <a:solidFill>
                  <a:srgbClr val="FFC000"/>
                </a:solidFill>
              </a:rPr>
              <a:t>      которому надо учиться»</a:t>
            </a:r>
            <a:endParaRPr lang="ru-RU" sz="3200" b="1" i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Home\Documents\фото детей\SAM_157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" y="1275257"/>
            <a:ext cx="3639496" cy="2426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1">
        <p:sndAc>
          <p:endSnd/>
        </p:sndAc>
      </p:transition>
    </mc:Choice>
    <mc:Fallback xmlns="">
      <p:transition spd="slow" advTm="5521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ameinworld.ru/up/down/img/addons/wow/Class_Specific/Druid/Eclips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http://img1.liveinternet.ru/images/attach/c/5/88/377/88377123_multfilm11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5" y="3858470"/>
            <a:ext cx="3021808" cy="2796082"/>
          </a:xfrm>
          <a:prstGeom prst="rect">
            <a:avLst/>
          </a:prstGeom>
          <a:noFill/>
        </p:spPr>
      </p:pic>
      <p:pic>
        <p:nvPicPr>
          <p:cNvPr id="6" name="Picture 6" descr="http://disneyano.altervista.org/immagini/carrozza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31847" y="4274385"/>
            <a:ext cx="3025744" cy="2276872"/>
          </a:xfrm>
          <a:prstGeom prst="rect">
            <a:avLst/>
          </a:prstGeom>
          <a:noFill/>
        </p:spPr>
      </p:pic>
      <p:pic>
        <p:nvPicPr>
          <p:cNvPr id="7" name="Рисунок 6" descr="http://i020.radikal.ru/0710/e3/0a58ce519272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1973" y="3576283"/>
            <a:ext cx="1656184" cy="218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g3.proshkolu.ru/content/media/pic/std/2000000/1740000/1739407-8c0e032be9e2a916.g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76779" y="5056248"/>
            <a:ext cx="1226820" cy="128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mg3.proshkolu.ru/content/media/pic/std/2000000/1740000/1739407-8c0e032be9e2a916.g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13245" y="5570220"/>
            <a:ext cx="1226820" cy="128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mg3.proshkolu.ru/content/media/pic/std/2000000/1740000/1739407-8c0e032be9e2a916.g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3024" y="5570220"/>
            <a:ext cx="1226820" cy="128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img3.proshkolu.ru/content/media/pic/std/2000000/1740000/1739407-8c0e032be9e2a916.g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92343" y="5014746"/>
            <a:ext cx="1226820" cy="128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mg3.proshkolu.ru/content/media/pic/std/2000000/1740000/1739407-8c0e032be9e2a916.g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56683" y="3607798"/>
            <a:ext cx="1226820" cy="128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img3.proshkolu.ru/content/media/pic/std/2000000/1740000/1739407-8c0e032be9e2a916.g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48120" y="2730135"/>
            <a:ext cx="1226820" cy="128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img3.proshkolu.ru/content/media/pic/std/2000000/1740000/1739407-8c0e032be9e2a916.g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2794" y="3752122"/>
            <a:ext cx="1226820" cy="128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img3.proshkolu.ru/content/media/pic/std/2000000/1740000/1739407-8c0e032be9e2a916.g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6204" y="2986605"/>
            <a:ext cx="1226820" cy="128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95536" y="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5400" b="1" dirty="0" err="1" smtClean="0">
                <a:solidFill>
                  <a:srgbClr val="0000CC"/>
                </a:solidFill>
                <a:latin typeface="Monotype Corsiva" panose="03010101010201010101" pitchFamily="66" charset="0"/>
              </a:rPr>
              <a:t>Сказкотерапия</a:t>
            </a:r>
            <a:endParaRPr lang="ru-RU" sz="5400" b="1" dirty="0">
              <a:solidFill>
                <a:srgbClr val="0000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Блок-схема: перфолента 18"/>
          <p:cNvSpPr/>
          <p:nvPr/>
        </p:nvSpPr>
        <p:spPr>
          <a:xfrm>
            <a:off x="5432824" y="802003"/>
            <a:ext cx="3600400" cy="2316840"/>
          </a:xfrm>
          <a:prstGeom prst="flowChartPunchedTape">
            <a:avLst/>
          </a:prstGeom>
          <a:solidFill>
            <a:srgbClr val="00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0000CC"/>
                </a:solidFill>
              </a:rPr>
              <a:t>Двери в сказку открываем,</a:t>
            </a:r>
          </a:p>
          <a:p>
            <a:pPr algn="ctr"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0000CC"/>
                </a:solidFill>
              </a:rPr>
              <a:t>В мир волшебный попадаем!</a:t>
            </a:r>
            <a:endParaRPr lang="ru-RU" sz="2400" b="1" dirty="0">
              <a:solidFill>
                <a:srgbClr val="0000CC"/>
              </a:solidFill>
            </a:endParaRPr>
          </a:p>
        </p:txBody>
      </p:sp>
      <p:pic>
        <p:nvPicPr>
          <p:cNvPr id="27652" name="Picture 4" descr="http://www.happy-school.ru/avatar/79/560925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67195" y="3743450"/>
            <a:ext cx="1329304" cy="1382476"/>
          </a:xfrm>
          <a:prstGeom prst="rect">
            <a:avLst/>
          </a:prstGeom>
          <a:noFill/>
        </p:spPr>
      </p:pic>
      <p:pic>
        <p:nvPicPr>
          <p:cNvPr id="23" name="Picture 4" descr="http://www.happy-school.ru/avatar/79/560925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21448" y="-14585"/>
            <a:ext cx="1151796" cy="1197868"/>
          </a:xfrm>
          <a:prstGeom prst="rect">
            <a:avLst/>
          </a:prstGeom>
          <a:noFill/>
        </p:spPr>
      </p:pic>
      <p:pic>
        <p:nvPicPr>
          <p:cNvPr id="24" name="Picture 4" descr="http://www.happy-school.ru/avatar/79/560925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8757" y="2298993"/>
            <a:ext cx="1157667" cy="1080120"/>
          </a:xfrm>
          <a:prstGeom prst="rect">
            <a:avLst/>
          </a:prstGeom>
          <a:noFill/>
        </p:spPr>
      </p:pic>
      <p:pic>
        <p:nvPicPr>
          <p:cNvPr id="25" name="Picture 4" descr="http://www.happy-school.ru/avatar/79/560925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44719" y="3768606"/>
            <a:ext cx="1414316" cy="1271296"/>
          </a:xfrm>
          <a:prstGeom prst="rect">
            <a:avLst/>
          </a:prstGeom>
          <a:noFill/>
        </p:spPr>
      </p:pic>
      <p:pic>
        <p:nvPicPr>
          <p:cNvPr id="26" name="Picture 4" descr="http://www.happy-school.ru/avatar/79/560925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84368" y="0"/>
            <a:ext cx="1151796" cy="1197868"/>
          </a:xfrm>
          <a:prstGeom prst="rect">
            <a:avLst/>
          </a:prstGeom>
          <a:noFill/>
        </p:spPr>
      </p:pic>
      <p:pic>
        <p:nvPicPr>
          <p:cNvPr id="2050" name="Picture 2" descr="C:\Users\Home\YandexDisk\Фотокамера\2012-11-29 08-37-30 (2)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20509"/>
          <a:stretch/>
        </p:blipFill>
        <p:spPr bwMode="auto">
          <a:xfrm>
            <a:off x="570846" y="818031"/>
            <a:ext cx="4484558" cy="2993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8">
        <p:sndAc>
          <p:endSnd/>
        </p:sndAc>
      </p:transition>
    </mc:Choice>
    <mc:Fallback xmlns="">
      <p:transition spd="slow" advTm="6538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наши сказки и спектакли</a:t>
            </a:r>
            <a:endParaRPr lang="ru-RU" sz="4800" kern="10" dirty="0">
              <a:ln w="12700">
                <a:noFill/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" name="Picture 2" descr="http://www.neizvestniy-geniy.ru/images/works/photo/2012/10/742719_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764704"/>
            <a:ext cx="3312368" cy="3113626"/>
          </a:xfrm>
          <a:prstGeom prst="ellipse">
            <a:avLst/>
          </a:prstGeom>
          <a:ln w="190500" cap="rnd">
            <a:solidFill>
              <a:srgbClr val="C0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http://sovetskiymultik.at.ua/1/meshok.yablok.0-02-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836712"/>
            <a:ext cx="3348880" cy="3096344"/>
          </a:xfrm>
          <a:prstGeom prst="ellipse">
            <a:avLst/>
          </a:prstGeom>
          <a:ln w="190500" cap="rnd">
            <a:solidFill>
              <a:srgbClr val="C0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4" descr="http://img1.liveinternet.ru/images/attach/c/2/68/707/68707670_5509444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3068960"/>
            <a:ext cx="3244304" cy="3024336"/>
          </a:xfrm>
          <a:prstGeom prst="ellipse">
            <a:avLst/>
          </a:prstGeom>
          <a:ln w="190500" cap="rnd">
            <a:solidFill>
              <a:srgbClr val="FFC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3933056"/>
            <a:ext cx="3275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«Дело было в лесу»</a:t>
            </a:r>
            <a:endParaRPr lang="ru-RU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16216" y="3933056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«Мешок яблок»</a:t>
            </a:r>
            <a:endParaRPr lang="ru-RU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6165304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«Красная шапочка на новый лад»</a:t>
            </a:r>
            <a:endParaRPr lang="ru-RU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2" descr="http://www.pic4you.ru/allimage/y2011/08-08/12216/110130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27626">
            <a:off x="3628697" y="1023515"/>
            <a:ext cx="2055610" cy="1297839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5" b="23142"/>
          <a:stretch/>
        </p:blipFill>
        <p:spPr bwMode="auto">
          <a:xfrm rot="16752829" flipV="1">
            <a:off x="6758108" y="4599921"/>
            <a:ext cx="2727775" cy="208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" b="22578"/>
          <a:stretch/>
        </p:blipFill>
        <p:spPr bwMode="auto">
          <a:xfrm rot="15580597">
            <a:off x="-421321" y="4627532"/>
            <a:ext cx="2657297" cy="207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932">
    <p:push dir="u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437708" y="3740607"/>
            <a:ext cx="8424936" cy="2664296"/>
          </a:xfrm>
          <a:prstGeom prst="rect">
            <a:avLst/>
          </a:prstGeom>
        </p:spPr>
        <p:txBody>
          <a:bodyPr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 rtl="0"/>
            <a:r>
              <a:rPr lang="ru-RU" sz="48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«Здоровье всему голова</a:t>
            </a:r>
            <a:r>
              <a:rPr lang="ru-RU" sz="48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!»</a:t>
            </a:r>
            <a:endParaRPr lang="ru-RU" sz="48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27" name="WordArt 3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539551" y="404664"/>
            <a:ext cx="7992889" cy="2952328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48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Технологии </a:t>
            </a:r>
            <a:r>
              <a:rPr lang="ru-RU" sz="4800" kern="10" spc="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здоровьесбережения</a:t>
            </a:r>
            <a:endParaRPr lang="ru-RU" sz="48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5" name="Picture 7" descr="http://i021.radikal.ru/1103/52/fc286dec477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1611" y="1266473"/>
            <a:ext cx="3600400" cy="3312368"/>
          </a:xfrm>
          <a:prstGeom prst="rect">
            <a:avLst/>
          </a:prstGeom>
          <a:noFill/>
        </p:spPr>
      </p:pic>
      <p:pic>
        <p:nvPicPr>
          <p:cNvPr id="6" name="Picture 10" descr="http://www.kupi220.ru/butterfly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4544" y="331120"/>
            <a:ext cx="4572000" cy="2571751"/>
          </a:xfrm>
          <a:prstGeom prst="rect">
            <a:avLst/>
          </a:prstGeom>
          <a:noFill/>
        </p:spPr>
      </p:pic>
      <p:pic>
        <p:nvPicPr>
          <p:cNvPr id="8" name="Picture 10" descr="http://www.kupi220.ru/butterfly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-387424"/>
            <a:ext cx="4572000" cy="2952328"/>
          </a:xfrm>
          <a:prstGeom prst="rect">
            <a:avLst/>
          </a:prstGeom>
          <a:noFill/>
        </p:spPr>
      </p:pic>
      <p:pic>
        <p:nvPicPr>
          <p:cNvPr id="1033" name="Picture 9" descr="http://img1.liveinternet.ru/images/attach/c/2/73/57/73057357_62640cbcc73e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288" y="3518683"/>
            <a:ext cx="2414869" cy="2152308"/>
          </a:xfrm>
          <a:prstGeom prst="rect">
            <a:avLst/>
          </a:prstGeom>
          <a:noFill/>
        </p:spPr>
      </p:pic>
      <p:pic>
        <p:nvPicPr>
          <p:cNvPr id="1041" name="Picture 17" descr="http://img.babyblog.ru/7/c/3/7c3bc47ba405db2a519ea5ece1a6067a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41507" y="1642278"/>
            <a:ext cx="2089604" cy="2702074"/>
          </a:xfrm>
          <a:prstGeom prst="rect">
            <a:avLst/>
          </a:prstGeom>
          <a:noFill/>
        </p:spPr>
      </p:pic>
      <p:pic>
        <p:nvPicPr>
          <p:cNvPr id="1047" name="Picture 23" descr="http://s19.rimg.info/2c645e3c46b6d52b98f796ec71a21222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706" y="984107"/>
            <a:ext cx="1473801" cy="1347218"/>
          </a:xfrm>
          <a:prstGeom prst="rect">
            <a:avLst/>
          </a:prstGeom>
          <a:noFill/>
        </p:spPr>
      </p:pic>
      <p:pic>
        <p:nvPicPr>
          <p:cNvPr id="20" name="Picture 21" descr="http://img0.liveinternet.ru/images/attach/b/3/28/612/28612616_borboletagg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11849" y="5237603"/>
            <a:ext cx="3048000" cy="866776"/>
          </a:xfrm>
          <a:prstGeom prst="rect">
            <a:avLst/>
          </a:prstGeom>
          <a:noFill/>
        </p:spPr>
      </p:pic>
      <p:pic>
        <p:nvPicPr>
          <p:cNvPr id="21" name="Picture 6" descr="http://img1.liveinternet.ru/images/attach/c/8/102/25/102025755_1__23_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8404737">
            <a:off x="-183006" y="2488678"/>
            <a:ext cx="2857500" cy="1143001"/>
          </a:xfrm>
          <a:prstGeom prst="rect">
            <a:avLst/>
          </a:prstGeom>
          <a:noFill/>
        </p:spPr>
      </p:pic>
      <p:pic>
        <p:nvPicPr>
          <p:cNvPr id="22" name="Picture 6" descr="http://img1.liveinternet.ru/images/attach/c/8/102/25/102025755_1__23_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339303">
            <a:off x="6569905" y="2304096"/>
            <a:ext cx="2857500" cy="1143001"/>
          </a:xfrm>
          <a:prstGeom prst="rect">
            <a:avLst/>
          </a:prstGeom>
          <a:noFill/>
        </p:spPr>
      </p:pic>
      <p:pic>
        <p:nvPicPr>
          <p:cNvPr id="13" name="Picture 23" descr="http://s19.rimg.info/2c645e3c46b6d52b98f796ec71a21222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20106" y="1136507"/>
            <a:ext cx="1473801" cy="1347218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781">
    <p:push dir="u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portal.mytischi.net/wp-content/uploads/021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6632"/>
            <a:ext cx="3127438" cy="2808312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4" descr="http://img1.liveinternet.ru/images/attach/c/1/53/832/53832723_1263574634_b263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16632"/>
            <a:ext cx="3096344" cy="2906906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http://img0.liveinternet.ru/images/attach/c/1/61/453/61453273_cokotuha0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73016"/>
            <a:ext cx="3240360" cy="2808312"/>
          </a:xfrm>
          <a:prstGeom prst="ellipse">
            <a:avLst/>
          </a:prstGeom>
          <a:ln w="190500" cap="rnd">
            <a:solidFill>
              <a:srgbClr val="FFC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6" descr="http://www.modernlib.ru/books/suteev_vladimir/kto_skazal_myau/i_00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3501008"/>
            <a:ext cx="3240360" cy="2808312"/>
          </a:xfrm>
          <a:prstGeom prst="ellipse">
            <a:avLst/>
          </a:prstGeom>
          <a:ln w="190500" cap="rnd">
            <a:solidFill>
              <a:srgbClr val="FFC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323528" y="3068960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«Кошкин дом»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3068960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«Три поросенка»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6381328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«Муха – цокотуха»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6381328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«Кто сказал «мяу»?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http://stat20.privet.ru/lr/0b2123d9b7ef53250c953a7651dca1bd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218869">
            <a:off x="2991218" y="1751132"/>
            <a:ext cx="3528392" cy="199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www.pic4you.ru/allimage/y2011/08-08/12216/110102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3" y="3068960"/>
            <a:ext cx="2292435" cy="2122795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53">
    <p:push dir="u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k-menu.ru/image/aHR0cDovL2ZhbnRpazQ3LnJ1c2VkdS5uZXQvZ2FsbGVyeS8zMTE3L2Zvbl9saXN0YV9pX3B0aWN5LmpwZw=="/>
          <p:cNvPicPr>
            <a:picLocks noChangeAspect="1" noChangeArrowheads="1"/>
          </p:cNvPicPr>
          <p:nvPr/>
        </p:nvPicPr>
        <p:blipFill rotWithShape="1">
          <a:blip r:embed="rId5" cstate="print"/>
          <a:srcRect r="79795" b="2233"/>
          <a:stretch/>
        </p:blipFill>
        <p:spPr bwMode="auto">
          <a:xfrm>
            <a:off x="0" y="0"/>
            <a:ext cx="1869442" cy="6858000"/>
          </a:xfrm>
          <a:prstGeom prst="rect">
            <a:avLst/>
          </a:prstGeom>
          <a:noFill/>
        </p:spPr>
      </p:pic>
      <p:pic>
        <p:nvPicPr>
          <p:cNvPr id="3" name="Picture 6" descr="http://s42.radikal.ru/i098/1206/ab/a46313c61dc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908720"/>
            <a:ext cx="6408712" cy="5256584"/>
          </a:xfrm>
          <a:prstGeom prst="ellipse">
            <a:avLst/>
          </a:prstGeom>
          <a:ln w="63500" cap="rnd">
            <a:solidFill>
              <a:srgbClr val="1FED3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4" descr="http://cdn.endata.cx/data/games/39952/%D0%91%D0%91818618004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356992"/>
            <a:ext cx="2141747" cy="2586634"/>
          </a:xfrm>
          <a:prstGeom prst="rect">
            <a:avLst/>
          </a:prstGeom>
          <a:noFill/>
        </p:spPr>
      </p:pic>
      <p:pic>
        <p:nvPicPr>
          <p:cNvPr id="5" name="Picture 17" descr="http://900igr.net/datai/obschestvoznanie/Landshaftnyj-dizajner/0010-014-Dominirujuschaja-professionalnaja-napravlennost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291637">
            <a:off x="2968729" y="4627109"/>
            <a:ext cx="1219200" cy="1114425"/>
          </a:xfrm>
          <a:prstGeom prst="rect">
            <a:avLst/>
          </a:prstGeom>
          <a:noFill/>
        </p:spPr>
      </p:pic>
      <p:pic>
        <p:nvPicPr>
          <p:cNvPr id="6" name="Picture 10" descr="http://savepic.ru/3749402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07003" y="2557613"/>
            <a:ext cx="942651" cy="864096"/>
          </a:xfrm>
          <a:prstGeom prst="rect">
            <a:avLst/>
          </a:prstGeom>
          <a:noFill/>
        </p:spPr>
      </p:pic>
      <p:pic>
        <p:nvPicPr>
          <p:cNvPr id="7" name="Picture 15" descr="http://sl.glitter-graphics.net/pub/584/584066jbdms38wmr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00" y="4437112"/>
            <a:ext cx="1046609" cy="1046609"/>
          </a:xfrm>
          <a:prstGeom prst="rect">
            <a:avLst/>
          </a:prstGeom>
          <a:noFill/>
        </p:spPr>
      </p:pic>
      <p:sp>
        <p:nvSpPr>
          <p:cNvPr id="1026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1043609" y="548680"/>
            <a:ext cx="7416823" cy="3816424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"Глупая лисичка"</a:t>
            </a:r>
            <a:endParaRPr lang="ru-RU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27" name="WordArt 3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1118195" y="1363712"/>
            <a:ext cx="7267650" cy="5184576"/>
          </a:xfrm>
          <a:prstGeom prst="rect">
            <a:avLst/>
          </a:prstGeom>
        </p:spPr>
        <p:txBody>
          <a:bodyPr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Сказки - </a:t>
            </a:r>
            <a:r>
              <a:rPr lang="ru-RU" sz="3600" kern="10" spc="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шумелки</a:t>
            </a:r>
            <a:endParaRPr lang="ru-RU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9" name="Picture 5" descr="http://img-fotki.yandex.ru/get/27/131624064.105/0_7ab29_f58a44f1_X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8599524">
            <a:off x="7913601" y="2120645"/>
            <a:ext cx="1024024" cy="1030465"/>
          </a:xfrm>
          <a:prstGeom prst="rect">
            <a:avLst/>
          </a:prstGeom>
          <a:noFill/>
        </p:spPr>
      </p:pic>
      <p:pic>
        <p:nvPicPr>
          <p:cNvPr id="11" name="Picture 5" descr="http://img-fotki.yandex.ru/get/27/131624064.105/0_7ab29_f58a44f1_X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8599524">
            <a:off x="8162751" y="3272773"/>
            <a:ext cx="1024024" cy="1030465"/>
          </a:xfrm>
          <a:prstGeom prst="rect">
            <a:avLst/>
          </a:prstGeom>
          <a:noFill/>
        </p:spPr>
      </p:pic>
      <p:pic>
        <p:nvPicPr>
          <p:cNvPr id="12" name="Picture 5" descr="http://img-fotki.yandex.ru/get/27/131624064.105/0_7ab29_f58a44f1_X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2769216">
            <a:off x="8297921" y="2472142"/>
            <a:ext cx="1024024" cy="1030465"/>
          </a:xfrm>
          <a:prstGeom prst="rect">
            <a:avLst/>
          </a:prstGeom>
          <a:noFill/>
        </p:spPr>
      </p:pic>
      <p:pic>
        <p:nvPicPr>
          <p:cNvPr id="13" name="Picture 5" descr="http://img-fotki.yandex.ru/get/27/131624064.105/0_7ab29_f58a44f1_X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367824">
            <a:off x="7514680" y="2624702"/>
            <a:ext cx="1024024" cy="1030465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15072" r="15476" b="12825"/>
          <a:stretch/>
        </p:blipFill>
        <p:spPr bwMode="auto">
          <a:xfrm rot="2694261">
            <a:off x="7740218" y="5035973"/>
            <a:ext cx="1440427" cy="187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515989"/>
            <a:ext cx="1438275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607">
    <p:push dir="u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72688" y="162129"/>
            <a:ext cx="7543728" cy="1368152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Улыбкотерапия</a:t>
            </a:r>
            <a:endParaRPr lang="ru-RU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" name="Picture 7" descr="http://img.dowith.ru/uphotos/47_crecnbnyolkek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98969">
            <a:off x="6237051" y="1542856"/>
            <a:ext cx="2551160" cy="3016150"/>
          </a:xfrm>
          <a:prstGeom prst="rect">
            <a:avLst/>
          </a:prstGeom>
          <a:noFill/>
        </p:spPr>
      </p:pic>
      <p:pic>
        <p:nvPicPr>
          <p:cNvPr id="6" name="Picture 9" descr="http://img-fotki.yandex.ru/get/5702/jlipeiton.2cc/0_52c31_a62b888b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925287">
            <a:off x="4742485" y="3708395"/>
            <a:ext cx="4381919" cy="17692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43200" y="5650028"/>
            <a:ext cx="72008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3600" b="1" i="1" dirty="0" smtClean="0">
                <a:solidFill>
                  <a:srgbClr val="FF0000"/>
                </a:solidFill>
              </a:rPr>
              <a:t>Если увидишь лицо без улыбки,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3600" b="1" i="1" dirty="0" smtClean="0">
                <a:solidFill>
                  <a:srgbClr val="FF0000"/>
                </a:solidFill>
              </a:rPr>
              <a:t>улыбнись сам.</a:t>
            </a:r>
            <a:r>
              <a:rPr lang="ru-RU" sz="3600" i="1" dirty="0" smtClean="0">
                <a:solidFill>
                  <a:srgbClr val="FF0000"/>
                </a:solidFill>
              </a:rPr>
              <a:t> </a:t>
            </a:r>
            <a:endParaRPr lang="ru-RU" sz="3600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9" t="1" r="3665" b="9635"/>
          <a:stretch/>
        </p:blipFill>
        <p:spPr bwMode="auto">
          <a:xfrm rot="20822422">
            <a:off x="39694" y="1327052"/>
            <a:ext cx="5576047" cy="4168598"/>
          </a:xfrm>
          <a:prstGeom prst="ellipse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4881">
            <a:off x="-368277" y="4524628"/>
            <a:ext cx="2684096" cy="225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27">
        <p14:prism isContent="1" isInverted="1"/>
        <p:sndAc>
          <p:endSnd/>
        </p:sndAc>
      </p:transition>
    </mc:Choice>
    <mc:Fallback xmlns="">
      <p:transition spd="slow" advTm="4527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img0.liveinternet.ru/images/attach/c/2/74/322/74322332_clipart6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0147" y="174050"/>
            <a:ext cx="2104741" cy="12983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073" y="108763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Результаты оздоровительной работы:</a:t>
            </a:r>
            <a:endParaRPr lang="ru-RU" sz="4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9669" y="1604427"/>
            <a:ext cx="72728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rgbClr val="C00000"/>
                </a:solidFill>
              </a:rPr>
              <a:t> повышение уровня развития </a:t>
            </a:r>
            <a:r>
              <a:rPr lang="ru-RU" sz="2800" b="1" i="1" dirty="0" smtClean="0">
                <a:solidFill>
                  <a:srgbClr val="C00000"/>
                </a:solidFill>
              </a:rPr>
              <a:t>музыкальных, физических </a:t>
            </a:r>
            <a:r>
              <a:rPr lang="ru-RU" sz="2800" b="1" i="1" dirty="0" smtClean="0">
                <a:solidFill>
                  <a:srgbClr val="C00000"/>
                </a:solidFill>
              </a:rPr>
              <a:t>и творческих способностей детей;</a:t>
            </a:r>
          </a:p>
          <a:p>
            <a:pPr lvl="0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rgbClr val="C00000"/>
                </a:solidFill>
              </a:rPr>
              <a:t> стабильность эмоционального благополучия каждого ребёнка;</a:t>
            </a:r>
          </a:p>
          <a:p>
            <a:pPr lvl="0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rgbClr val="C00000"/>
                </a:solidFill>
              </a:rPr>
              <a:t> повышение уровня речевого развития;</a:t>
            </a:r>
          </a:p>
          <a:p>
            <a:pPr lvl="0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rgbClr val="C00000"/>
                </a:solidFill>
              </a:rPr>
              <a:t> снижение уровня заболеваемости;</a:t>
            </a:r>
          </a:p>
          <a:p>
            <a:pPr lvl="0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rgbClr val="C00000"/>
                </a:solidFill>
              </a:rPr>
              <a:t> стабильность физической и умственной работоспособности во всех сезонах года, не    </a:t>
            </a:r>
          </a:p>
          <a:p>
            <a:pPr lvl="0"/>
            <a:r>
              <a:rPr lang="ru-RU" sz="2800" b="1" i="1" dirty="0" smtClean="0">
                <a:solidFill>
                  <a:srgbClr val="C00000"/>
                </a:solidFill>
              </a:rPr>
              <a:t>        зависимо от погоды.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6291" r="4348" b="15362"/>
          <a:stretch/>
        </p:blipFill>
        <p:spPr bwMode="auto">
          <a:xfrm>
            <a:off x="57830" y="4476238"/>
            <a:ext cx="2183677" cy="238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4" r="13699" b="11015"/>
          <a:stretch/>
        </p:blipFill>
        <p:spPr bwMode="auto">
          <a:xfrm>
            <a:off x="6045002" y="4251843"/>
            <a:ext cx="3098998" cy="247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 t="19151"/>
          <a:stretch/>
        </p:blipFill>
        <p:spPr bwMode="auto">
          <a:xfrm rot="18777712">
            <a:off x="6967787" y="2421734"/>
            <a:ext cx="2122126" cy="215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884">
    <p:randomBar dir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://img4.hostingpics.net/pics/208609dxyx7pd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6510" y="937739"/>
            <a:ext cx="3514725" cy="5953125"/>
          </a:xfrm>
          <a:prstGeom prst="rect">
            <a:avLst/>
          </a:prstGeom>
          <a:noFill/>
        </p:spPr>
      </p:pic>
      <p:pic>
        <p:nvPicPr>
          <p:cNvPr id="4" name="Picture 4" descr="http://img1.liveinternet.ru/images/attach/c/4/79/73/79073507_0_63ec6_37412a3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84694" y="1196751"/>
            <a:ext cx="4495800" cy="5105401"/>
          </a:xfrm>
          <a:prstGeom prst="rect">
            <a:avLst/>
          </a:prstGeom>
          <a:noFill/>
        </p:spPr>
      </p:pic>
      <p:pic>
        <p:nvPicPr>
          <p:cNvPr id="5" name="Picture 14" descr="http://www.smail46.ru/_ph/9/2/41907587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39043">
            <a:off x="3836794" y="4434479"/>
            <a:ext cx="3008795" cy="2612901"/>
          </a:xfrm>
          <a:prstGeom prst="rect">
            <a:avLst/>
          </a:prstGeom>
          <a:noFill/>
        </p:spPr>
      </p:pic>
      <p:pic>
        <p:nvPicPr>
          <p:cNvPr id="35842" name="Picture 2" descr="http://www.edu.cap.ru/home/5787/priroda_06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409709">
            <a:off x="7622852" y="791221"/>
            <a:ext cx="1080120" cy="1080120"/>
          </a:xfrm>
          <a:prstGeom prst="rect">
            <a:avLst/>
          </a:prstGeom>
          <a:noFill/>
        </p:spPr>
      </p:pic>
      <p:pic>
        <p:nvPicPr>
          <p:cNvPr id="35844" name="Picture 4" descr="http://www.edu.cap.ru/home/5787/priroda_06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517035">
            <a:off x="5264588" y="1313276"/>
            <a:ext cx="1311522" cy="1311522"/>
          </a:xfrm>
          <a:prstGeom prst="rect">
            <a:avLst/>
          </a:prstGeom>
          <a:noFill/>
        </p:spPr>
      </p:pic>
      <p:pic>
        <p:nvPicPr>
          <p:cNvPr id="9" name="Picture 16" descr="http://img10.proshkolu.ru/content/media/pic/std/4000000/3174000/3173611-73f035079dec5fc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50137">
            <a:off x="3923690" y="2675064"/>
            <a:ext cx="1471025" cy="1327715"/>
          </a:xfrm>
          <a:prstGeom prst="rect">
            <a:avLst/>
          </a:prstGeom>
          <a:noFill/>
        </p:spPr>
      </p:pic>
      <p:pic>
        <p:nvPicPr>
          <p:cNvPr id="10" name="Picture 16" descr="http://img10.proshkolu.ru/content/media/pic/std/4000000/3174000/3173611-73f035079dec5fc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50137">
            <a:off x="7857720" y="1325889"/>
            <a:ext cx="1138535" cy="939181"/>
          </a:xfrm>
          <a:prstGeom prst="rect">
            <a:avLst/>
          </a:prstGeom>
          <a:noFill/>
        </p:spPr>
      </p:pic>
      <p:sp>
        <p:nvSpPr>
          <p:cNvPr id="35845" name="WordArt 5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1691680" y="260649"/>
            <a:ext cx="6048671" cy="1152127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спасибо за внимание!</a:t>
            </a:r>
            <a:endParaRPr lang="ru-RU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2" name="Picture 12" descr="http://img-fotki.yandex.ru/get/5705/valenta-mog.108/0_6b652_4d3c3833_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42911">
            <a:off x="4326957" y="2319862"/>
            <a:ext cx="899237" cy="899237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">
        <p:sndAc>
          <p:endSnd/>
        </p:sndAc>
      </p:transition>
    </mc:Choice>
    <mc:Fallback xmlns="">
      <p:transition spd="slow" advTm="801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3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rgbClr val="800000"/>
                  </a:solidFill>
                </a:ln>
                <a:solidFill>
                  <a:srgbClr val="00CC00"/>
                </a:solidFill>
                <a:latin typeface="Monotype Corsiva" panose="03010101010201010101" pitchFamily="66" charset="0"/>
              </a:rPr>
              <a:t>Нетрадиционные </a:t>
            </a:r>
            <a:r>
              <a:rPr lang="ru-RU" sz="5400" b="1" dirty="0" err="1" smtClean="0">
                <a:ln w="19050">
                  <a:solidFill>
                    <a:srgbClr val="800000"/>
                  </a:solidFill>
                </a:ln>
                <a:solidFill>
                  <a:srgbClr val="00CC00"/>
                </a:solidFill>
                <a:latin typeface="Monotype Corsiva" panose="03010101010201010101" pitchFamily="66" charset="0"/>
              </a:rPr>
              <a:t>здоровьесберегающие</a:t>
            </a:r>
            <a:r>
              <a:rPr lang="ru-RU" sz="5400" b="1" dirty="0" smtClean="0">
                <a:ln w="19050">
                  <a:solidFill>
                    <a:srgbClr val="800000"/>
                  </a:solidFill>
                </a:ln>
                <a:solidFill>
                  <a:srgbClr val="00CC00"/>
                </a:solidFill>
                <a:latin typeface="Monotype Corsiva" panose="03010101010201010101" pitchFamily="66" charset="0"/>
              </a:rPr>
              <a:t> технологии </a:t>
            </a:r>
            <a:endParaRPr lang="ru-RU" sz="5400" dirty="0">
              <a:ln w="19050">
                <a:solidFill>
                  <a:srgbClr val="800000"/>
                </a:solidFill>
              </a:ln>
              <a:solidFill>
                <a:srgbClr val="00CC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ятно 2 3"/>
          <p:cNvSpPr/>
          <p:nvPr/>
        </p:nvSpPr>
        <p:spPr>
          <a:xfrm rot="728339">
            <a:off x="2219221" y="1219596"/>
            <a:ext cx="6732240" cy="5733256"/>
          </a:xfrm>
          <a:prstGeom prst="irregularSeal2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это система мер, направленных на улучшение здоровья участников образовательного процесса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4338" name="Picture 2" descr="http://s57.radikal.ru/i158/1203/b1/3bf2438d1f1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86154"/>
            <a:ext cx="4425492" cy="4248472"/>
          </a:xfrm>
          <a:prstGeom prst="rect">
            <a:avLst/>
          </a:prstGeom>
          <a:noFill/>
        </p:spPr>
      </p:pic>
      <p:pic>
        <p:nvPicPr>
          <p:cNvPr id="6" name="Picture 19" descr="http://www.koipkro.kostroma.ru/Sharya/imc/%D0%9C%D0%9A%D0%92%D0%9E%D0%A1%D0%BF%D0%B8%D1%82%D0%B0%D1%82%D1%8C%D0%93%D0%BE%D0%B4/DocLib/%D0%BE%D1%84%D0%BE%D1%80%D0%BC%D0%BB%D0%B5%D0%BD%D0%B8%D0%B5/1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5370" y="3910390"/>
            <a:ext cx="2857500" cy="277177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6" t="15280" r="26648" b="17812"/>
          <a:stretch/>
        </p:blipFill>
        <p:spPr bwMode="auto">
          <a:xfrm rot="4806031">
            <a:off x="2984984" y="5086675"/>
            <a:ext cx="1236663" cy="234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0" t="14587" r="26319" b="18053"/>
          <a:stretch/>
        </p:blipFill>
        <p:spPr bwMode="auto">
          <a:xfrm rot="16825520" flipH="1">
            <a:off x="670307" y="5041735"/>
            <a:ext cx="1349050" cy="22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4334">
            <a:off x="7213548" y="1754896"/>
            <a:ext cx="1811337" cy="170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52">
        <p:split orient="vert"/>
        <p:sndAc>
          <p:endSnd/>
        </p:sndAc>
      </p:transition>
    </mc:Choice>
    <mc:Fallback xmlns="">
      <p:transition spd="slow" advTm="5452">
        <p:split orient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699792" y="1484784"/>
            <a:ext cx="3672408" cy="3960440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err="1" smtClean="0">
                <a:solidFill>
                  <a:srgbClr val="FFFF00"/>
                </a:solidFill>
              </a:rPr>
              <a:t>нен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7099" y="1340768"/>
            <a:ext cx="2376119" cy="914400"/>
          </a:xfrm>
          <a:prstGeom prst="roundRect">
            <a:avLst/>
          </a:prstGeom>
          <a:solidFill>
            <a:srgbClr val="00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Сказки - </a:t>
            </a:r>
            <a:r>
              <a:rPr lang="ru-RU" sz="2000" b="1" dirty="0" err="1" smtClean="0">
                <a:solidFill>
                  <a:srgbClr val="C00000"/>
                </a:solidFill>
              </a:rPr>
              <a:t>шумелки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2045" y="2420888"/>
            <a:ext cx="2555776" cy="914400"/>
          </a:xfrm>
          <a:prstGeom prst="roundRect">
            <a:avLst/>
          </a:prstGeom>
          <a:solidFill>
            <a:srgbClr val="00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</a:rPr>
              <a:t>Биоэнергопластика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7584" y="188640"/>
            <a:ext cx="2304256" cy="914400"/>
          </a:xfrm>
          <a:prstGeom prst="roundRect">
            <a:avLst/>
          </a:prstGeom>
          <a:solidFill>
            <a:srgbClr val="00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</a:rPr>
              <a:t>Улыбкотерапия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91880" y="188640"/>
            <a:ext cx="2232248" cy="914400"/>
          </a:xfrm>
          <a:prstGeom prst="roundRect">
            <a:avLst/>
          </a:prstGeom>
          <a:solidFill>
            <a:srgbClr val="00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</a:rPr>
              <a:t>Коррегирующая</a:t>
            </a:r>
            <a:r>
              <a:rPr lang="ru-RU" sz="2000" b="1" dirty="0" smtClean="0">
                <a:solidFill>
                  <a:srgbClr val="C00000"/>
                </a:solidFill>
              </a:rPr>
              <a:t> гимнастика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12160" y="188640"/>
            <a:ext cx="2520280" cy="914400"/>
          </a:xfrm>
          <a:prstGeom prst="roundRect">
            <a:avLst/>
          </a:prstGeom>
          <a:solidFill>
            <a:srgbClr val="00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</a:rPr>
              <a:t>Стретчинг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16216" y="1340768"/>
            <a:ext cx="2520280" cy="842392"/>
          </a:xfrm>
          <a:prstGeom prst="roundRect">
            <a:avLst/>
          </a:prstGeom>
          <a:solidFill>
            <a:srgbClr val="00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Коммуникативные игры и танцы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60232" y="2348880"/>
            <a:ext cx="2354560" cy="914400"/>
          </a:xfrm>
          <a:prstGeom prst="roundRect">
            <a:avLst/>
          </a:prstGeom>
          <a:solidFill>
            <a:srgbClr val="00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</a:rPr>
              <a:t>Самомассаж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60232" y="3429000"/>
            <a:ext cx="2376264" cy="914400"/>
          </a:xfrm>
          <a:prstGeom prst="roundRect">
            <a:avLst/>
          </a:prstGeom>
          <a:solidFill>
            <a:srgbClr val="00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Музыкотерапия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16216" y="4509120"/>
            <a:ext cx="2376264" cy="914400"/>
          </a:xfrm>
          <a:prstGeom prst="roundRect">
            <a:avLst/>
          </a:prstGeom>
          <a:solidFill>
            <a:srgbClr val="00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</a:rPr>
              <a:t>Сказкотерапия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56176" y="5733256"/>
            <a:ext cx="2232248" cy="914400"/>
          </a:xfrm>
          <a:prstGeom prst="roundRect">
            <a:avLst/>
          </a:prstGeom>
          <a:solidFill>
            <a:srgbClr val="00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Минуты тишины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19872" y="5733256"/>
            <a:ext cx="2304256" cy="914400"/>
          </a:xfrm>
          <a:prstGeom prst="roundRect">
            <a:avLst/>
          </a:prstGeom>
          <a:solidFill>
            <a:srgbClr val="00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</a:rPr>
              <a:t>Креативная</a:t>
            </a:r>
            <a:r>
              <a:rPr lang="ru-RU" sz="2000" b="1" dirty="0" smtClean="0">
                <a:solidFill>
                  <a:srgbClr val="C00000"/>
                </a:solidFill>
              </a:rPr>
              <a:t> гимнастика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27584" y="5733256"/>
            <a:ext cx="2232248" cy="914400"/>
          </a:xfrm>
          <a:prstGeom prst="roundRect">
            <a:avLst/>
          </a:prstGeom>
          <a:solidFill>
            <a:srgbClr val="00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Минуты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шалости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44987" y="4566429"/>
            <a:ext cx="2304256" cy="914400"/>
          </a:xfrm>
          <a:prstGeom prst="roundRect">
            <a:avLst/>
          </a:prstGeom>
          <a:solidFill>
            <a:srgbClr val="00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Ритмопластика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7504" y="3501008"/>
            <a:ext cx="2411760" cy="914400"/>
          </a:xfrm>
          <a:prstGeom prst="roundRect">
            <a:avLst/>
          </a:prstGeom>
          <a:solidFill>
            <a:srgbClr val="00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Гимнастика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для глаз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8" name="Picture 4" descr="http://i037.radikal.ru/1104/0a/0c2ef51fe159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420888"/>
            <a:ext cx="2808312" cy="2880320"/>
          </a:xfrm>
          <a:prstGeom prst="rect">
            <a:avLst/>
          </a:prstGeom>
          <a:noFill/>
        </p:spPr>
      </p:pic>
      <p:sp>
        <p:nvSpPr>
          <p:cNvPr id="16386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2843808" y="1772816"/>
            <a:ext cx="3384376" cy="357705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48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нетрадиционные виды оздоровления</a:t>
            </a:r>
            <a:endParaRPr lang="ru-RU" sz="48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4245">
            <a:off x="-470313" y="5292909"/>
            <a:ext cx="1943497" cy="136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28921">
            <a:off x="7654088" y="5346068"/>
            <a:ext cx="2035900" cy="130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06">
        <p14:flythrough/>
        <p:sndAc>
          <p:endSnd/>
        </p:sndAc>
      </p:transition>
    </mc:Choice>
    <mc:Fallback xmlns="">
      <p:transition spd="slow" advTm="8006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16632"/>
            <a:ext cx="78488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err="1" smtClean="0">
                <a:ln>
                  <a:solidFill>
                    <a:srgbClr val="00FF0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Биоэнергопластика</a:t>
            </a:r>
            <a:endParaRPr lang="ru-RU" sz="6000" dirty="0">
              <a:ln>
                <a:solidFill>
                  <a:srgbClr val="00FF00"/>
                </a:solidFill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5480121"/>
            <a:ext cx="8568952" cy="1224136"/>
          </a:xfrm>
          <a:prstGeom prst="roundRect">
            <a:avLst/>
          </a:prstGeom>
          <a:gradFill flip="none" rotWithShape="1">
            <a:gsLst>
              <a:gs pos="0">
                <a:srgbClr val="3149F7">
                  <a:shade val="30000"/>
                  <a:satMod val="115000"/>
                </a:srgbClr>
              </a:gs>
              <a:gs pos="50000">
                <a:srgbClr val="3149F7">
                  <a:shade val="67500"/>
                  <a:satMod val="115000"/>
                </a:srgbClr>
              </a:gs>
              <a:gs pos="100000">
                <a:srgbClr val="3149F7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Чем больше уверенности в детской руке, тем ярче речь ребенка. Чем больше мастерства в детской руке, тем ребенок умнее.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В.А.Сухомлинский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 rot="20851229">
            <a:off x="107504" y="2011959"/>
            <a:ext cx="2520280" cy="2066528"/>
          </a:xfrm>
          <a:prstGeom prst="ellipse">
            <a:avLst/>
          </a:prstGeom>
          <a:solidFill>
            <a:srgbClr val="3149F7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стимулирует развитие речи</a:t>
            </a:r>
          </a:p>
        </p:txBody>
      </p:sp>
      <p:sp>
        <p:nvSpPr>
          <p:cNvPr id="6" name="Овал 5"/>
          <p:cNvSpPr/>
          <p:nvPr/>
        </p:nvSpPr>
        <p:spPr>
          <a:xfrm>
            <a:off x="2172725" y="981726"/>
            <a:ext cx="2448272" cy="2016224"/>
          </a:xfrm>
          <a:prstGeom prst="ellipse">
            <a:avLst/>
          </a:prstGeom>
          <a:solidFill>
            <a:srgbClr val="3149F7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развивает </a:t>
            </a:r>
            <a:r>
              <a:rPr lang="ru-RU" sz="2000" b="1" dirty="0" err="1" smtClean="0">
                <a:solidFill>
                  <a:srgbClr val="FFFF00"/>
                </a:solidFill>
              </a:rPr>
              <a:t>пространст-венное</a:t>
            </a:r>
            <a:r>
              <a:rPr lang="ru-RU" sz="2000" b="1" dirty="0" smtClean="0">
                <a:solidFill>
                  <a:srgbClr val="FFFF00"/>
                </a:solidFill>
              </a:rPr>
              <a:t> мышление</a:t>
            </a:r>
          </a:p>
        </p:txBody>
      </p:sp>
      <p:sp>
        <p:nvSpPr>
          <p:cNvPr id="7" name="Овал 6"/>
          <p:cNvSpPr/>
          <p:nvPr/>
        </p:nvSpPr>
        <p:spPr>
          <a:xfrm>
            <a:off x="4343443" y="909718"/>
            <a:ext cx="2520280" cy="2088232"/>
          </a:xfrm>
          <a:prstGeom prst="ellipse">
            <a:avLst/>
          </a:prstGeom>
          <a:solidFill>
            <a:srgbClr val="3149F7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развивает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внимание, воображение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 rot="422069">
            <a:off x="5912413" y="1989837"/>
            <a:ext cx="3206762" cy="2168951"/>
          </a:xfrm>
          <a:prstGeom prst="ellipse">
            <a:avLst/>
          </a:prstGeom>
          <a:solidFill>
            <a:srgbClr val="3149F7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воспитывает быстроту реакции и эмоциональную выразительность</a:t>
            </a:r>
          </a:p>
        </p:txBody>
      </p:sp>
      <p:pic>
        <p:nvPicPr>
          <p:cNvPr id="9" name="Picture 4" descr="http://kroha-chel.ru/sites/default/files/imagecache/225x150/home/11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2725" y="3074312"/>
            <a:ext cx="4396603" cy="2304256"/>
          </a:xfrm>
          <a:prstGeom prst="ellipse">
            <a:avLst/>
          </a:prstGeom>
          <a:ln w="190500" cap="rnd">
            <a:solidFill>
              <a:srgbClr val="0000CC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http://mdou9.ssaa.ru/images/slide0002_image00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8522" y="4616025"/>
            <a:ext cx="1787783" cy="864096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" t="12336" b="6666"/>
          <a:stretch/>
        </p:blipFill>
        <p:spPr bwMode="auto">
          <a:xfrm rot="5400000">
            <a:off x="-72306" y="72307"/>
            <a:ext cx="2636915" cy="249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04140">
            <a:off x="6537977" y="-187712"/>
            <a:ext cx="2493963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254">
        <p14:flash/>
        <p:sndAc>
          <p:endSnd/>
        </p:sndAc>
      </p:transition>
    </mc:Choice>
    <mc:Fallback xmlns="">
      <p:transition spd="slow" advTm="5254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Коррегирующая</a:t>
            </a:r>
            <a:r>
              <a:rPr lang="ru-RU" sz="6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гимнастика</a:t>
            </a:r>
            <a:endParaRPr lang="ru-RU" sz="6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72199" y="3588170"/>
            <a:ext cx="2771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Игра-упражнение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«Сороконожка»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Цель: развитие подражательных движений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805264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Вот ползет сороконожка по тропинке, по дорожке.</a:t>
            </a:r>
          </a:p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Ползет переливается, спинка изгибается</a:t>
            </a:r>
            <a:r>
              <a:rPr lang="ru-RU" sz="2800" b="1" i="1" dirty="0" smtClean="0">
                <a:solidFill>
                  <a:srgbClr val="002060"/>
                </a:solidFill>
              </a:rPr>
              <a:t>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272" y="3310069"/>
            <a:ext cx="3326927" cy="2495195"/>
          </a:xfrm>
          <a:prstGeom prst="roundRect">
            <a:avLst>
              <a:gd name="adj" fmla="val 11111"/>
            </a:avLst>
          </a:prstGeom>
          <a:ln w="57150">
            <a:solidFill>
              <a:srgbClr val="0000CC"/>
            </a:solidFill>
            <a:miter lim="800000"/>
            <a:headEnd/>
            <a:tailEnd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1847">
            <a:off x="121489" y="1052504"/>
            <a:ext cx="4341990" cy="3256493"/>
          </a:xfrm>
          <a:prstGeom prst="ellipse">
            <a:avLst/>
          </a:prstGeom>
          <a:ln w="57150">
            <a:solidFill>
              <a:srgbClr val="0000CC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27488" r="25389" b="26471"/>
          <a:stretch/>
        </p:blipFill>
        <p:spPr bwMode="auto">
          <a:xfrm rot="21226796">
            <a:off x="115786" y="3795021"/>
            <a:ext cx="2765691" cy="232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82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804" y="1276311"/>
            <a:ext cx="2664296" cy="20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801">
        <p14:window dir="vert"/>
        <p:sndAc>
          <p:endSnd/>
        </p:sndAc>
      </p:transition>
    </mc:Choice>
    <mc:Fallback xmlns="">
      <p:transition spd="slow" advTm="7801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g.mota.ru/upload/wallpapers/2011/06/08/15/02/25960/mota_ru_1060813-previ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116632"/>
            <a:ext cx="8496944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6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Креативная</a:t>
            </a:r>
            <a:r>
              <a:rPr lang="ru-RU" sz="6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гимнастика</a:t>
            </a:r>
            <a:endParaRPr lang="ru-RU" sz="6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 descr="http://dl6.glitter-graphics.net/pub/95/95726pbuf7uv2s6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10181"/>
            <a:ext cx="316835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ятно 1 7"/>
          <p:cNvSpPr/>
          <p:nvPr/>
        </p:nvSpPr>
        <p:spPr>
          <a:xfrm>
            <a:off x="-25696" y="775556"/>
            <a:ext cx="3096344" cy="2858616"/>
          </a:xfrm>
          <a:prstGeom prst="irregularSeal1">
            <a:avLst/>
          </a:prstGeom>
          <a:solidFill>
            <a:srgbClr val="F715C1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Развивает способности детей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5364088" y="743908"/>
            <a:ext cx="3756829" cy="3240360"/>
          </a:xfrm>
          <a:prstGeom prst="irregularSeal1">
            <a:avLst/>
          </a:prstGeom>
          <a:solidFill>
            <a:srgbClr val="F715C1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Мышление, самовыражение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0" y="3440823"/>
            <a:ext cx="3960440" cy="3007735"/>
          </a:xfrm>
          <a:prstGeom prst="irregularSeal1">
            <a:avLst/>
          </a:prstGeom>
          <a:solidFill>
            <a:srgbClr val="F715C1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Познавательную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активность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4824753" y="3504530"/>
            <a:ext cx="4343999" cy="2880320"/>
          </a:xfrm>
          <a:prstGeom prst="irregularSeal1">
            <a:avLst/>
          </a:prstGeom>
          <a:solidFill>
            <a:srgbClr val="F715C1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err="1" smtClean="0">
                <a:solidFill>
                  <a:schemeClr val="tx1"/>
                </a:solidFill>
              </a:rPr>
              <a:t>Раскрепощенность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 descr="http://www.edu.cap.ru/home/4688/klassnew2010-11/images/tanec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2476" y="1651137"/>
            <a:ext cx="2088232" cy="207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www.edu.cap.ru/home/4688/klassnew2010-11/images/tanec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52537" y="2688975"/>
            <a:ext cx="1944216" cy="193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ятно 1 13"/>
          <p:cNvSpPr/>
          <p:nvPr/>
        </p:nvSpPr>
        <p:spPr>
          <a:xfrm>
            <a:off x="2965901" y="4005064"/>
            <a:ext cx="3096344" cy="2852936"/>
          </a:xfrm>
          <a:prstGeom prst="irregularSeal1">
            <a:avLst/>
          </a:prstGeom>
          <a:solidFill>
            <a:srgbClr val="F715C1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</a:rPr>
              <a:t>Воображение,фантазию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1" b="37704"/>
          <a:stretch/>
        </p:blipFill>
        <p:spPr bwMode="auto">
          <a:xfrm rot="13215418">
            <a:off x="-623017" y="5095636"/>
            <a:ext cx="3020276" cy="161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4" t="8257" b="25110"/>
          <a:stretch/>
        </p:blipFill>
        <p:spPr bwMode="auto">
          <a:xfrm rot="17077781">
            <a:off x="6629736" y="4488617"/>
            <a:ext cx="2634517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813">
        <p:split orient="vert"/>
        <p:sndAc>
          <p:endSnd/>
        </p:sndAc>
      </p:transition>
    </mc:Choice>
    <mc:Fallback xmlns="">
      <p:transition spd="slow" advTm="10813">
        <p:split orient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uild="allAtOnce" animBg="1"/>
      <p:bldP spid="9" grpId="0" build="allAtOnce" animBg="1"/>
      <p:bldP spid="10" grpId="0" build="allAtOnce" animBg="1"/>
      <p:bldP spid="11" grpId="0" build="allAtOnce" animBg="1"/>
      <p:bldP spid="14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mg204.imageshack.us/img204/198/25a9b35d7de0f15626ca12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5" y="3789040"/>
            <a:ext cx="1584176" cy="2232248"/>
          </a:xfrm>
          <a:prstGeom prst="rect">
            <a:avLst/>
          </a:prstGeom>
          <a:noFill/>
        </p:spPr>
      </p:pic>
      <p:pic>
        <p:nvPicPr>
          <p:cNvPr id="5" name="Picture 2" descr="http://36.caduk.ru/images/detia-75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924944"/>
            <a:ext cx="2232248" cy="3312368"/>
          </a:xfrm>
          <a:prstGeom prst="rect">
            <a:avLst/>
          </a:prstGeom>
          <a:noFill/>
        </p:spPr>
      </p:pic>
      <p:pic>
        <p:nvPicPr>
          <p:cNvPr id="6" name="Picture 4" descr="http://iceimg.com/i/40/c3/bbb27b082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772816"/>
            <a:ext cx="1080120" cy="1071682"/>
          </a:xfrm>
          <a:prstGeom prst="rect">
            <a:avLst/>
          </a:prstGeom>
          <a:noFill/>
        </p:spPr>
      </p:pic>
      <p:pic>
        <p:nvPicPr>
          <p:cNvPr id="7" name="Picture 12" descr="http://i41.servimg.com/u/f42/11/32/20/12/avion010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1412776"/>
            <a:ext cx="2520280" cy="1431033"/>
          </a:xfrm>
          <a:prstGeom prst="rect">
            <a:avLst/>
          </a:prstGeom>
          <a:noFill/>
        </p:spPr>
      </p:pic>
      <p:pic>
        <p:nvPicPr>
          <p:cNvPr id="8" name="Picture 14" descr="http://img1.liveinternet.ru/images/attach/b/0/10175/10175140_10315179_rainxc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1124744"/>
            <a:ext cx="1857375" cy="1752600"/>
          </a:xfrm>
          <a:prstGeom prst="rect">
            <a:avLst/>
          </a:prstGeom>
          <a:noFill/>
        </p:spPr>
      </p:pic>
      <p:pic>
        <p:nvPicPr>
          <p:cNvPr id="9" name="Picture 10" descr="http://www.svadbaforum.ru/images/smiles/2434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3933056"/>
            <a:ext cx="1728192" cy="1905000"/>
          </a:xfrm>
          <a:prstGeom prst="rect">
            <a:avLst/>
          </a:prstGeom>
          <a:noFill/>
        </p:spPr>
      </p:pic>
      <p:pic>
        <p:nvPicPr>
          <p:cNvPr id="10" name="Picture 2" descr="http://www.proshkolu.ru/content/media/pic/std/2000000/1478000/1477009-bbf7fd8d154d9a22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74046" y="5804359"/>
            <a:ext cx="2085975" cy="914401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5796136" y="692696"/>
            <a:ext cx="2808312" cy="2160240"/>
          </a:xfrm>
          <a:prstGeom prst="ellipse">
            <a:avLst/>
          </a:prstGeom>
          <a:solidFill>
            <a:srgbClr val="00FF00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снятие эмоционального напряжения </a:t>
            </a:r>
          </a:p>
        </p:txBody>
      </p:sp>
      <p:sp>
        <p:nvSpPr>
          <p:cNvPr id="12" name="Овал 11"/>
          <p:cNvSpPr/>
          <p:nvPr/>
        </p:nvSpPr>
        <p:spPr>
          <a:xfrm>
            <a:off x="6300192" y="2420888"/>
            <a:ext cx="2714600" cy="2232248"/>
          </a:xfrm>
          <a:prstGeom prst="ellipse">
            <a:avLst/>
          </a:prstGeom>
          <a:solidFill>
            <a:srgbClr val="00FF00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коррекция настроения и отдельных черт характера </a:t>
            </a:r>
          </a:p>
        </p:txBody>
      </p:sp>
      <p:sp>
        <p:nvSpPr>
          <p:cNvPr id="13" name="Овал 12"/>
          <p:cNvSpPr/>
          <p:nvPr/>
        </p:nvSpPr>
        <p:spPr>
          <a:xfrm>
            <a:off x="6156176" y="4426463"/>
            <a:ext cx="2896108" cy="2088232"/>
          </a:xfrm>
          <a:prstGeom prst="ellipse">
            <a:avLst/>
          </a:prstGeom>
          <a:solidFill>
            <a:srgbClr val="00FF00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Обучение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ауторелаксации</a:t>
            </a:r>
          </a:p>
        </p:txBody>
      </p:sp>
      <p:sp>
        <p:nvSpPr>
          <p:cNvPr id="17409" name="WordArt 1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251521" y="332657"/>
            <a:ext cx="5778500" cy="108012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Минуты  тишины</a:t>
            </a:r>
            <a:endParaRPr lang="ru-RU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7411" name="Picture 3" descr="http://s17.rimg.info/aa528d5bc1ac051a7eda1f4614ba9721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485789">
            <a:off x="2046937" y="2910761"/>
            <a:ext cx="1309455" cy="698377"/>
          </a:xfrm>
          <a:prstGeom prst="rect">
            <a:avLst/>
          </a:prstGeom>
          <a:noFill/>
        </p:spPr>
      </p:pic>
      <p:pic>
        <p:nvPicPr>
          <p:cNvPr id="17413" name="Picture 5" descr="http://www.unibas.it/utenti/cavallo/martello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71600" y="5877272"/>
            <a:ext cx="771525" cy="676276"/>
          </a:xfrm>
          <a:prstGeom prst="rect">
            <a:avLst/>
          </a:prstGeom>
          <a:noFill/>
        </p:spPr>
      </p:pic>
      <p:pic>
        <p:nvPicPr>
          <p:cNvPr id="17415" name="Picture 7" descr="http://yunus.hacettepe.edu.tr/~b0122383/tv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04048" y="2852936"/>
            <a:ext cx="1025973" cy="1346076"/>
          </a:xfrm>
          <a:prstGeom prst="rect">
            <a:avLst/>
          </a:prstGeom>
          <a:noFill/>
        </p:spPr>
      </p:pic>
      <p:pic>
        <p:nvPicPr>
          <p:cNvPr id="17427" name="Picture 19" descr="http://img-fotki.yandex.ru/get/5805/natgrigvlas.4b/0_517c2_515d15fe_M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3068960"/>
            <a:ext cx="1190625" cy="1790701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57">
        <p:circle/>
        <p:sndAc>
          <p:endSnd/>
        </p:sndAc>
      </p:transition>
    </mc:Choice>
    <mc:Fallback xmlns="">
      <p:transition spd="slow" advTm="8057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2610" y="16748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>
                  <a:solidFill>
                    <a:srgbClr val="00FF0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Коммуникативные  танцы</a:t>
            </a:r>
            <a:endParaRPr lang="ru-RU" sz="6600" dirty="0">
              <a:ln>
                <a:solidFill>
                  <a:srgbClr val="00FF00"/>
                </a:solidFill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124744"/>
            <a:ext cx="3024336" cy="3168352"/>
          </a:xfrm>
          <a:prstGeom prst="roundRect">
            <a:avLst/>
          </a:prstGeom>
          <a:solidFill>
            <a:srgbClr val="31C7DB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Невербальное общение- 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это неречевая форма общения, включающая в себя жесты, мимику, позы, визуальный контакт, тембр голоса, прикосновения и передающая образное и эмоциональное содержание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24128" y="1124744"/>
            <a:ext cx="3240360" cy="3168352"/>
          </a:xfrm>
          <a:prstGeom prst="roundRect">
            <a:avLst/>
          </a:prstGeom>
          <a:solidFill>
            <a:srgbClr val="31C7DB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это несколько несложных танцевальных движений, включающих элементы невербального общения и импровизации, направленных на формирование и  развитие взаимоотношений с партнером и группой</a:t>
            </a:r>
            <a:r>
              <a:rPr lang="ru-RU" b="1" dirty="0" smtClean="0">
                <a:solidFill>
                  <a:srgbClr val="006600"/>
                </a:solidFill>
              </a:rPr>
              <a:t>. </a:t>
            </a:r>
            <a:endParaRPr lang="ru-RU" dirty="0"/>
          </a:p>
        </p:txBody>
      </p:sp>
      <p:pic>
        <p:nvPicPr>
          <p:cNvPr id="21512" name="Picture 8" descr="http://iceimg.com/i/f9/10/fb45b85ff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80163" y="3963323"/>
            <a:ext cx="984325" cy="1014848"/>
          </a:xfrm>
          <a:prstGeom prst="rect">
            <a:avLst/>
          </a:prstGeom>
          <a:noFill/>
        </p:spPr>
      </p:pic>
      <p:pic>
        <p:nvPicPr>
          <p:cNvPr id="9" name="Picture 8" descr="http://iceimg.com/i/f9/10/fb45b85ff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2472" y="602667"/>
            <a:ext cx="1228725" cy="1266826"/>
          </a:xfrm>
          <a:prstGeom prst="rect">
            <a:avLst/>
          </a:prstGeom>
          <a:noFill/>
        </p:spPr>
      </p:pic>
      <p:pic>
        <p:nvPicPr>
          <p:cNvPr id="10" name="Picture 8" descr="http://iceimg.com/i/f9/10/fb45b85ff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" y="3551855"/>
            <a:ext cx="798186" cy="82293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4293096"/>
            <a:ext cx="3707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За руки дружно с тобою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возьмемся,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Будем кружиться мы в танце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легко.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Глядя друг другу в глаза,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улыбнемся -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Как танцевать нам с тобой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хорошо!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45539" y="4701050"/>
            <a:ext cx="39558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Пусть наши руки навстречу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друг другу.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Дружно взлетят высоко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высоко.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Весело прыгать с тобою мы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будем,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Делай, как я, - это очень легко!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8" descr="http://iceimg.com/i/f9/10/fb45b85ff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5774" y="5203254"/>
            <a:ext cx="1584176" cy="1633299"/>
          </a:xfrm>
          <a:prstGeom prst="rect">
            <a:avLst/>
          </a:prstGeom>
          <a:noFill/>
        </p:spPr>
      </p:pic>
      <p:pic>
        <p:nvPicPr>
          <p:cNvPr id="1026" name="Picture 2" descr="C:\Users\Home\YandexDisk\Фотокамера\2012-11-29 08-37-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93" t="16797" r="2148"/>
          <a:stretch/>
        </p:blipFill>
        <p:spPr bwMode="auto">
          <a:xfrm>
            <a:off x="2936720" y="1753956"/>
            <a:ext cx="2864194" cy="2956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767">
    <p:push dir="u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3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2.6|2.7|2.8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7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1|1.7|1.9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1535</TotalTime>
  <Words>667</Words>
  <Application>Microsoft Office PowerPoint</Application>
  <PresentationFormat>Экран (4:3)</PresentationFormat>
  <Paragraphs>144</Paragraphs>
  <Slides>24</Slides>
  <Notes>0</Notes>
  <HiddenSlides>0</HiddenSlides>
  <MMClips>26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Home</cp:lastModifiedBy>
  <cp:revision>153</cp:revision>
  <dcterms:created xsi:type="dcterms:W3CDTF">2013-06-28T06:35:15Z</dcterms:created>
  <dcterms:modified xsi:type="dcterms:W3CDTF">2013-11-16T16:52:26Z</dcterms:modified>
</cp:coreProperties>
</file>